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497C930-5B1E-4519-9BBD-756458FEF595}" type="datetimeFigureOut">
              <a:rPr lang="pl-PL" smtClean="0"/>
              <a:pPr/>
              <a:t>21.02.2022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227336D-DDD2-44DD-9752-756054281EB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C930-5B1E-4519-9BBD-756458FEF595}" type="datetimeFigureOut">
              <a:rPr lang="pl-PL" smtClean="0"/>
              <a:pPr/>
              <a:t>21.02.2022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336D-DDD2-44DD-9752-756054281EB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C930-5B1E-4519-9BBD-756458FEF595}" type="datetimeFigureOut">
              <a:rPr lang="pl-PL" smtClean="0"/>
              <a:pPr/>
              <a:t>21.02.2022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336D-DDD2-44DD-9752-756054281EB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497C930-5B1E-4519-9BBD-756458FEF595}" type="datetimeFigureOut">
              <a:rPr lang="pl-PL" smtClean="0"/>
              <a:pPr/>
              <a:t>21.02.2022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336D-DDD2-44DD-9752-756054281EB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497C930-5B1E-4519-9BBD-756458FEF595}" type="datetimeFigureOut">
              <a:rPr lang="pl-PL" smtClean="0"/>
              <a:pPr/>
              <a:t>21.02.2022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227336D-DDD2-44DD-9752-756054281EB8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497C930-5B1E-4519-9BBD-756458FEF595}" type="datetimeFigureOut">
              <a:rPr lang="pl-PL" smtClean="0"/>
              <a:pPr/>
              <a:t>21.02.2022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227336D-DDD2-44DD-9752-756054281EB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497C930-5B1E-4519-9BBD-756458FEF595}" type="datetimeFigureOut">
              <a:rPr lang="pl-PL" smtClean="0"/>
              <a:pPr/>
              <a:t>21.02.2022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227336D-DDD2-44DD-9752-756054281EB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C930-5B1E-4519-9BBD-756458FEF595}" type="datetimeFigureOut">
              <a:rPr lang="pl-PL" smtClean="0"/>
              <a:pPr/>
              <a:t>21.02.2022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336D-DDD2-44DD-9752-756054281EB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497C930-5B1E-4519-9BBD-756458FEF595}" type="datetimeFigureOut">
              <a:rPr lang="pl-PL" smtClean="0"/>
              <a:pPr/>
              <a:t>21.02.2022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227336D-DDD2-44DD-9752-756054281EB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497C930-5B1E-4519-9BBD-756458FEF595}" type="datetimeFigureOut">
              <a:rPr lang="pl-PL" smtClean="0"/>
              <a:pPr/>
              <a:t>21.02.2022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227336D-DDD2-44DD-9752-756054281EB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497C930-5B1E-4519-9BBD-756458FEF595}" type="datetimeFigureOut">
              <a:rPr lang="pl-PL" smtClean="0"/>
              <a:pPr/>
              <a:t>21.02.2022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227336D-DDD2-44DD-9752-756054281EB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497C930-5B1E-4519-9BBD-756458FEF595}" type="datetimeFigureOut">
              <a:rPr lang="pl-PL" smtClean="0"/>
              <a:pPr/>
              <a:t>21.02.2022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227336D-DDD2-44DD-9752-756054281EB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Święta w krajach </a:t>
            </a:r>
            <a:r>
              <a:rPr lang="pl-PL" dirty="0" smtClean="0"/>
              <a:t>niemieckojęzycznych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Wiktoria Michalska, Patrycja Strzyżewska, Wiktoria Radziszewska</a:t>
            </a:r>
            <a:endParaRPr lang="pl-PL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285784" y="-285776"/>
            <a:ext cx="8229600" cy="1399032"/>
          </a:xfrm>
        </p:spPr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Święta Bożego Narodzenia 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857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900" b="1" dirty="0" smtClean="0">
                <a:solidFill>
                  <a:schemeClr val="bg1"/>
                </a:solidFill>
              </a:rPr>
              <a:t>W Niemczech Boże Narodzenie jest obchodzone, 25 i 26 grudnia. W Niemczech Boże Narodzenie trwa dwa dni: 25 i 26 grudnia. Wigilia 24 grudnia była dla wielu pracowitym porankiem i uroczystym wieczorem. Jeśli Wigilia jest dniem powszednim, sklepy są otwarte do południa, a na świąteczny obiad będzie trzeba kupować w ostatniej chwili prezenty lub produkty. Następnie dekorowanie choinki światełkami i kolorowymi bombkami, pakowanie prezentów i przygotowywanie potraw. Rodziny spotykają się wieczorem. Część z nich kultywuje tradycje, takie jak wspólne śpiewanie czy muzykowanie. Po posiłku rozdawane są świąteczne prezenty: można wtedy otworzyć paczki leżące pod choinką. Na kilka tygodni przed Bożym Narodzeniem dzieci spisały listę życzeń dla małego Jezusa i czekały niecierpliwie, czy ich życzenie się spełni. Młodzi ludzie, którzy wracają na wakacje do rodzinnego miasta, często wychodzą wieczorem na spotkanie ze starymi przyjaciółmi.</a:t>
            </a:r>
            <a:endParaRPr lang="pl-PL" sz="1900" b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Boże Narodzenie, Weihnachten - słownictwo, Wortschatz | Blog o języku  niemiecki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52986"/>
            <a:ext cx="2857520" cy="1905014"/>
          </a:xfrm>
          <a:prstGeom prst="rect">
            <a:avLst/>
          </a:prstGeom>
          <a:noFill/>
        </p:spPr>
      </p:pic>
      <p:pic>
        <p:nvPicPr>
          <p:cNvPr id="4100" name="Picture 4" descr="10 niemieckich tradycji świątecznych – zobacz, które z nich są Ci znane |  Promedica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4929198"/>
            <a:ext cx="3071834" cy="1928802"/>
          </a:xfrm>
          <a:prstGeom prst="rect">
            <a:avLst/>
          </a:prstGeom>
          <a:noFill/>
        </p:spPr>
      </p:pic>
      <p:pic>
        <p:nvPicPr>
          <p:cNvPr id="4102" name="Picture 6" descr="Święta w Niemczech - poznaj zwyczaje Niemców - Care4you24.e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38" y="4929198"/>
            <a:ext cx="3500462" cy="19288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357222" y="-142900"/>
            <a:ext cx="8229600" cy="1399032"/>
          </a:xfrm>
        </p:spPr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Dzień dziecka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857232"/>
            <a:ext cx="82296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>
                <a:solidFill>
                  <a:schemeClr val="bg1"/>
                </a:solidFill>
              </a:rPr>
              <a:t>Dzień dziecka, w Niemczech jest bardzo podobnie obchodzony, jaki i w Polsce, tylko, że Niemcy obchodzą go 20 września.  Jest organizowanych wiele </a:t>
            </a:r>
            <a:r>
              <a:rPr lang="pl-PL" b="1" dirty="0" err="1" smtClean="0">
                <a:solidFill>
                  <a:schemeClr val="bg1"/>
                </a:solidFill>
              </a:rPr>
              <a:t>event’ów</a:t>
            </a:r>
            <a:r>
              <a:rPr lang="pl-PL" b="1" dirty="0" smtClean="0">
                <a:solidFill>
                  <a:schemeClr val="bg1"/>
                </a:solidFill>
              </a:rPr>
              <a:t>  </a:t>
            </a:r>
            <a:r>
              <a:rPr lang="pl-PL" b="1" dirty="0" smtClean="0">
                <a:solidFill>
                  <a:schemeClr val="bg1"/>
                </a:solidFill>
              </a:rPr>
              <a:t>i zabaw. Z tej okazji w Niemczech szkoły i przedszkola przygotują w tym dniu specjalne przedstawienia lub zorganizują dla rodziców imprezy sportowe. Dzieci dostają drobne upominki od rodziców.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3074" name="AutoShape 2" descr="Niemcy: Oto dlaczego 20 września jest dniem wolnym od pracy w Turyngi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76" name="AutoShape 4" descr="Niemcy: Oto dlaczego 20 września jest dniem wolnym od pracy w Turyngi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078" name="Picture 6" descr="Dziecka ` S Dnia Karta Z Niemiec Formułuje Dziecka ` S Dzień Ilustracji -  Ilustracja złożonej z rysowanie, rodzina: 97888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72075"/>
            <a:ext cx="2500298" cy="1785926"/>
          </a:xfrm>
          <a:prstGeom prst="rect">
            <a:avLst/>
          </a:prstGeom>
          <a:noFill/>
        </p:spPr>
      </p:pic>
      <p:pic>
        <p:nvPicPr>
          <p:cNvPr id="3080" name="Picture 8" descr="Dzień Dziecka w Niemczech - GoWor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5076824"/>
            <a:ext cx="2562225" cy="1781176"/>
          </a:xfrm>
          <a:prstGeom prst="rect">
            <a:avLst/>
          </a:prstGeom>
          <a:noFill/>
        </p:spPr>
      </p:pic>
      <p:pic>
        <p:nvPicPr>
          <p:cNvPr id="3082" name="Picture 10" descr="Dziś Międzynarodowy Dzień Dziecka - ŁaskOnline.pl - Codzienna Gazeta  Internetow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5072090"/>
            <a:ext cx="2381213" cy="1785910"/>
          </a:xfrm>
          <a:prstGeom prst="rect">
            <a:avLst/>
          </a:prstGeom>
          <a:noFill/>
        </p:spPr>
      </p:pic>
      <p:pic>
        <p:nvPicPr>
          <p:cNvPr id="3084" name="Picture 12" descr="Dzień Dziecka w Polsce i na świecie jego Historia, tradycje i ciekawostk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00860" y="5072074"/>
            <a:ext cx="2143140" cy="1785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428660" y="-214338"/>
            <a:ext cx="8229600" cy="1399032"/>
          </a:xfrm>
        </p:spPr>
        <p:txBody>
          <a:bodyPr/>
          <a:lstStyle/>
          <a:p>
            <a:r>
              <a:rPr lang="pl-PL" b="1" dirty="0" smtClean="0">
                <a:solidFill>
                  <a:schemeClr val="bg1"/>
                </a:solidFill>
              </a:rPr>
              <a:t>Dzień pokuty i modlitwy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857232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chemeClr val="bg1"/>
                </a:solidFill>
              </a:rPr>
              <a:t>Jest to święto ruchome odbywające się w kościołach protestanckich w Niemczech od 16 do 22 listopada. Przed 1994 r. Dzień Modlitwy i Pokuty był obchodzony jako ustawowy dzień odpoczynku w całych Niemczech, nie tylko w Saksonii.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2050" name="AutoShape 2" descr="Niemcy: Już jutro będziemy obchodzić Dzień Pokuty i Modlitwy. Gdzie jest on  świętem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52" name="AutoShape 4" descr="Niemcy: Już jutro będziemy obchodzić Dzień Pokuty i Modlitwy. Gdzie jest on  świętem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054" name="Picture 6" descr="Dzień Pokuty i Modlitwy w 2021 rok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3643314"/>
            <a:ext cx="4743621" cy="3214686"/>
          </a:xfrm>
          <a:prstGeom prst="rect">
            <a:avLst/>
          </a:prstGeom>
          <a:noFill/>
        </p:spPr>
      </p:pic>
      <p:pic>
        <p:nvPicPr>
          <p:cNvPr id="2056" name="Picture 8" descr="Dzień Pokuty i Modlitwy. Jutro tylko jeden land ma wolne, a rodzice proble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3643315"/>
            <a:ext cx="2867025" cy="3214686"/>
          </a:xfrm>
          <a:prstGeom prst="rect">
            <a:avLst/>
          </a:prstGeom>
          <a:noFill/>
        </p:spPr>
      </p:pic>
      <p:pic>
        <p:nvPicPr>
          <p:cNvPr id="2058" name="Picture 10" descr="KEP: 4 marca dniem modlitwy i pokuty za grzech wykorzystania seksualnego  małoletnic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6715138" y="4429135"/>
            <a:ext cx="3214686" cy="16430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571536" y="0"/>
            <a:ext cx="8229600" cy="1399032"/>
          </a:xfrm>
        </p:spPr>
        <p:txBody>
          <a:bodyPr/>
          <a:lstStyle/>
          <a:p>
            <a:r>
              <a:rPr lang="pl-PL" b="1" dirty="0" smtClean="0">
                <a:solidFill>
                  <a:schemeClr val="bg1"/>
                </a:solidFill>
              </a:rPr>
              <a:t>Dzień </a:t>
            </a:r>
            <a:r>
              <a:rPr lang="pl-PL" b="1" dirty="0" smtClean="0">
                <a:solidFill>
                  <a:schemeClr val="bg1"/>
                </a:solidFill>
              </a:rPr>
              <a:t>zjednoczenia </a:t>
            </a:r>
            <a:r>
              <a:rPr lang="pl-PL" b="1" dirty="0" smtClean="0">
                <a:solidFill>
                  <a:schemeClr val="bg1"/>
                </a:solidFill>
              </a:rPr>
              <a:t>Niemiec</a:t>
            </a:r>
            <a:endParaRPr lang="pl-PL" b="1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071546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pl-PL" b="1" i="1" dirty="0" smtClean="0">
                <a:solidFill>
                  <a:schemeClr val="bg1"/>
                </a:solidFill>
              </a:rPr>
              <a:t>Jest, to święto obchodzone 3 </a:t>
            </a:r>
            <a:r>
              <a:rPr lang="pl-PL" b="1" i="1" dirty="0" smtClean="0">
                <a:solidFill>
                  <a:schemeClr val="bg1"/>
                </a:solidFill>
              </a:rPr>
              <a:t>października </a:t>
            </a:r>
            <a:r>
              <a:rPr lang="pl-PL" b="1" i="1" dirty="0" smtClean="0">
                <a:solidFill>
                  <a:schemeClr val="bg1"/>
                </a:solidFill>
              </a:rPr>
              <a:t>Jest ono ustawowym dniem wolnym od pracy w Niemczech</a:t>
            </a:r>
            <a:endParaRPr lang="pl-PL" b="1" i="1" dirty="0">
              <a:solidFill>
                <a:schemeClr val="bg1"/>
              </a:solidFill>
            </a:endParaRPr>
          </a:p>
        </p:txBody>
      </p:sp>
      <p:sp>
        <p:nvSpPr>
          <p:cNvPr id="1026" name="AutoShape 2" descr="APN Opieka - 🇩🇪️🇩🇪️🇩🇪️Dzień Jedności Niemiec🇩🇪️🇩🇪️🇩🇪️ (niem.  Tag der Deutschen Einheit) – niemieckie święto państwowe obchodzone 3  października w rocznicę Zjednoczenia Niemiec w 1990, przy czym nazwa święta  upamiętnia nie zjednoczenie, 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28" name="AutoShape 4" descr="APN Opieka - 🇩🇪️🇩🇪️🇩🇪️Dzień Jedności Niemiec🇩🇪️🇩🇪️🇩🇪️ (niem.  Tag der Deutschen Einheit) – niemieckie święto państwowe obchodzone 3  października w rocznicę Zjednoczenia Niemiec w 1990, przy czym nazwa święta  upamiętnia nie zjednoczenie, 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30" name="AutoShape 6" descr="APN Opieka - 🇩🇪️🇩🇪️🇩🇪️Dzień Jedności Niemiec🇩🇪️🇩🇪️🇩🇪️ (niem.  Tag der Deutschen Einheit) – niemieckie święto państwowe obchodzone 3  października w rocznicę Zjednoczenia Niemiec w 1990, przy czym nazwa święta  upamiętnia nie zjednoczenie, 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32" name="Picture 8" descr="3 października – Dzień Zjednoczenia Niemiec - VdG | 20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7562"/>
            <a:ext cx="3857620" cy="3500438"/>
          </a:xfrm>
          <a:prstGeom prst="rect">
            <a:avLst/>
          </a:prstGeom>
          <a:noFill/>
        </p:spPr>
      </p:pic>
      <p:pic>
        <p:nvPicPr>
          <p:cNvPr id="1034" name="Picture 10" descr="30. rocznica zjednoczenia Niemiec. Nowy las na Dzień Jednośc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588" y="3357562"/>
            <a:ext cx="5286412" cy="3500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43372" y="928670"/>
            <a:ext cx="1428760" cy="470338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&lt;3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857232"/>
            <a:ext cx="8229600" cy="2286016"/>
          </a:xfrm>
        </p:spPr>
        <p:txBody>
          <a:bodyPr/>
          <a:lstStyle/>
          <a:p>
            <a:pPr>
              <a:buNone/>
            </a:pPr>
            <a:r>
              <a:rPr lang="pl-PL" b="1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Dziękujemy za uwagę! </a:t>
            </a:r>
            <a:endParaRPr lang="pl-PL" b="1" i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61</TotalTime>
  <Words>298</Words>
  <Application>Microsoft Office PowerPoint</Application>
  <PresentationFormat>Pokaz na ekranie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Energetyczny</vt:lpstr>
      <vt:lpstr>Święta w krajach niemieckojęzycznych</vt:lpstr>
      <vt:lpstr>Święta Bożego Narodzenia </vt:lpstr>
      <vt:lpstr>Dzień dziecka</vt:lpstr>
      <vt:lpstr>Dzień pokuty i modlitwy</vt:lpstr>
      <vt:lpstr>Dzień zjednoczenia Niemiec</vt:lpstr>
      <vt:lpstr>&lt;3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Święta w krajach niemieckich</dc:title>
  <dc:creator>Acer</dc:creator>
  <cp:lastModifiedBy>Weronika</cp:lastModifiedBy>
  <cp:revision>8</cp:revision>
  <dcterms:created xsi:type="dcterms:W3CDTF">2022-02-20T19:27:48Z</dcterms:created>
  <dcterms:modified xsi:type="dcterms:W3CDTF">2022-02-21T17:03:02Z</dcterms:modified>
</cp:coreProperties>
</file>