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FE6576-5D76-4F31-A014-BE5F95FD2407}" v="36" dt="2022-02-18T20:23:11.390"/>
    <p1510:client id="{AC6A24EC-F95D-4A39-BFDD-5CCD1578F4B0}" v="881" dt="2022-02-18T21:46:09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pPr/>
              <a:t>2/20/2022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2580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4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71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669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1027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5342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xmlns="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814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998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052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747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178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2/20/2022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031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07" r:id="rId6"/>
    <p:sldLayoutId id="2147483803" r:id="rId7"/>
    <p:sldLayoutId id="2147483804" r:id="rId8"/>
    <p:sldLayoutId id="2147483805" r:id="rId9"/>
    <p:sldLayoutId id="2147483806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60">
            <a:extLst>
              <a:ext uri="{FF2B5EF4-FFF2-40B4-BE49-F238E27FC236}">
                <a16:creationId xmlns:a16="http://schemas.microsoft.com/office/drawing/2014/main" xmlns="" id="{55B419A7-F817-4767-8CCB-FB0E189C4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36756" y="830286"/>
            <a:ext cx="9612433" cy="2732687"/>
          </a:xfrm>
        </p:spPr>
        <p:txBody>
          <a:bodyPr anchor="b">
            <a:normAutofit/>
          </a:bodyPr>
          <a:lstStyle/>
          <a:p>
            <a:pPr algn="ctr"/>
            <a:r>
              <a:rPr lang="pl-PL" sz="8000" b="1" dirty="0">
                <a:cs typeface="Calibri Light"/>
              </a:rPr>
              <a:t>Berlin stolicą Niemiec</a:t>
            </a:r>
          </a:p>
        </p:txBody>
      </p:sp>
      <p:cxnSp>
        <p:nvCxnSpPr>
          <p:cNvPr id="72" name="Straight Connector 62">
            <a:extLst>
              <a:ext uri="{FF2B5EF4-FFF2-40B4-BE49-F238E27FC236}">
                <a16:creationId xmlns:a16="http://schemas.microsoft.com/office/drawing/2014/main" xmlns="" id="{DE3FB7FD-3883-4AFF-8349-2E3BBDA714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3842963"/>
            <a:ext cx="77724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6">
            <a:extLst>
              <a:ext uri="{FF2B5EF4-FFF2-40B4-BE49-F238E27FC236}">
                <a16:creationId xmlns:a16="http://schemas.microsoft.com/office/drawing/2014/main" xmlns="" id="{B3BE00DD-5F52-49B1-A83B-F2E555AC5D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D83C3C8-02AC-4DD9-AB0D-24980EC6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7" y="1063256"/>
            <a:ext cx="5312254" cy="1540106"/>
          </a:xfrm>
        </p:spPr>
        <p:txBody>
          <a:bodyPr>
            <a:normAutofit/>
          </a:bodyPr>
          <a:lstStyle/>
          <a:p>
            <a:r>
              <a:rPr lang="pl-PL"/>
              <a:t>Sport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3862825-C012-4895-A17E-F3D1F62D8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572B995-7E08-4DCA-956D-1BE848F15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497" y="2933390"/>
            <a:ext cx="5312254" cy="28613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b="1" dirty="0">
                <a:ea typeface="+mn-lt"/>
                <a:cs typeface="+mn-lt"/>
              </a:rPr>
              <a:t>piłka nożna</a:t>
            </a:r>
            <a:r>
              <a:rPr lang="pl-PL" dirty="0">
                <a:ea typeface="+mn-lt"/>
                <a:cs typeface="+mn-lt"/>
              </a:rPr>
              <a:t> – </a:t>
            </a:r>
            <a:r>
              <a:rPr lang="pl-PL" dirty="0" err="1">
                <a:ea typeface="+mn-lt"/>
                <a:cs typeface="+mn-lt"/>
              </a:rPr>
              <a:t>Hertha</a:t>
            </a:r>
            <a:r>
              <a:rPr lang="pl-PL" dirty="0">
                <a:ea typeface="+mn-lt"/>
                <a:cs typeface="+mn-lt"/>
              </a:rPr>
              <a:t> BSC, 1. FC Union Berlin, FC Viktoria 1889 Berlin</a:t>
            </a:r>
          </a:p>
          <a:p>
            <a:r>
              <a:rPr lang="pl-PL" b="1" dirty="0">
                <a:ea typeface="+mn-lt"/>
                <a:cs typeface="+mn-lt"/>
              </a:rPr>
              <a:t>hokej na lodzie</a:t>
            </a:r>
            <a:r>
              <a:rPr lang="pl-PL" dirty="0">
                <a:ea typeface="+mn-lt"/>
                <a:cs typeface="+mn-lt"/>
              </a:rPr>
              <a:t> – </a:t>
            </a:r>
            <a:r>
              <a:rPr lang="pl-PL" dirty="0" err="1">
                <a:ea typeface="+mn-lt"/>
                <a:cs typeface="+mn-lt"/>
              </a:rPr>
              <a:t>Eisbären</a:t>
            </a:r>
            <a:r>
              <a:rPr lang="pl-PL" dirty="0">
                <a:ea typeface="+mn-lt"/>
                <a:cs typeface="+mn-lt"/>
              </a:rPr>
              <a:t> Berlin</a:t>
            </a:r>
          </a:p>
          <a:p>
            <a:r>
              <a:rPr lang="pl-PL" b="1" dirty="0">
                <a:ea typeface="+mn-lt"/>
                <a:cs typeface="+mn-lt"/>
              </a:rPr>
              <a:t>koszykówka</a:t>
            </a:r>
            <a:r>
              <a:rPr lang="pl-PL" dirty="0">
                <a:ea typeface="+mn-lt"/>
                <a:cs typeface="+mn-lt"/>
              </a:rPr>
              <a:t> – ALBA Berlin</a:t>
            </a:r>
          </a:p>
          <a:p>
            <a:r>
              <a:rPr lang="pl-PL" b="1" dirty="0">
                <a:ea typeface="+mn-lt"/>
                <a:cs typeface="+mn-lt"/>
              </a:rPr>
              <a:t>piłka ręczna</a:t>
            </a:r>
            <a:r>
              <a:rPr lang="pl-PL" dirty="0">
                <a:ea typeface="+mn-lt"/>
                <a:cs typeface="+mn-lt"/>
              </a:rPr>
              <a:t> – </a:t>
            </a:r>
            <a:r>
              <a:rPr lang="pl-PL" dirty="0" err="1">
                <a:ea typeface="+mn-lt"/>
                <a:cs typeface="+mn-lt"/>
              </a:rPr>
              <a:t>Füchse</a:t>
            </a:r>
            <a:r>
              <a:rPr lang="pl-PL" dirty="0">
                <a:ea typeface="+mn-lt"/>
                <a:cs typeface="+mn-lt"/>
              </a:rPr>
              <a:t> Berlin</a:t>
            </a:r>
          </a:p>
          <a:p>
            <a:r>
              <a:rPr lang="pl-PL" b="1" dirty="0">
                <a:ea typeface="+mn-lt"/>
                <a:cs typeface="+mn-lt"/>
              </a:rPr>
              <a:t>siatkówka</a:t>
            </a:r>
            <a:r>
              <a:rPr lang="pl-PL" dirty="0">
                <a:ea typeface="+mn-lt"/>
                <a:cs typeface="+mn-lt"/>
              </a:rPr>
              <a:t> – Berlin Recycling </a:t>
            </a:r>
            <a:r>
              <a:rPr lang="pl-PL" dirty="0" err="1">
                <a:ea typeface="+mn-lt"/>
                <a:cs typeface="+mn-lt"/>
              </a:rPr>
              <a:t>Volleys</a:t>
            </a:r>
            <a:endParaRPr lang="pl-PL">
              <a:ea typeface="+mn-lt"/>
              <a:cs typeface="+mn-lt"/>
            </a:endParaRPr>
          </a:p>
          <a:p>
            <a:endParaRPr lang="pl-PL" dirty="0"/>
          </a:p>
        </p:txBody>
      </p:sp>
      <p:pic>
        <p:nvPicPr>
          <p:cNvPr id="4" name="Obraz 4" descr="Obraz zawierający zewnętrzne&#10;&#10;Opis wygenerowany automatycznie">
            <a:extLst>
              <a:ext uri="{FF2B5EF4-FFF2-40B4-BE49-F238E27FC236}">
                <a16:creationId xmlns:a16="http://schemas.microsoft.com/office/drawing/2014/main" xmlns="" id="{335AAC62-A067-49C5-A120-A356F6AA8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956" r="37383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41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4400" dirty="0" smtClean="0"/>
              <a:t>- Zuzanna Krajewska</a:t>
            </a:r>
            <a:br>
              <a:rPr lang="pl-PL" sz="4400" dirty="0" smtClean="0"/>
            </a:br>
            <a:r>
              <a:rPr lang="pl-PL" sz="4400" dirty="0" smtClean="0"/>
              <a:t>- Aleksandra </a:t>
            </a:r>
            <a:r>
              <a:rPr lang="pl-PL" sz="4400" dirty="0" err="1" smtClean="0"/>
              <a:t>Kutnik</a:t>
            </a:r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4400" dirty="0" smtClean="0"/>
              <a:t>- Nicolas Sarnowski</a:t>
            </a:r>
            <a:br>
              <a:rPr lang="pl-PL" sz="4400" dirty="0" smtClean="0"/>
            </a:br>
            <a:r>
              <a:rPr lang="pl-PL" sz="4400" dirty="0" smtClean="0"/>
              <a:t>- Kacper </a:t>
            </a:r>
            <a:r>
              <a:rPr lang="pl-PL" sz="4400" dirty="0" err="1" smtClean="0"/>
              <a:t>Wyrębiak</a:t>
            </a:r>
            <a:endParaRPr lang="pl-PL" sz="4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600" b="1" dirty="0" smtClean="0"/>
              <a:t>KONIEC</a:t>
            </a:r>
            <a:endParaRPr lang="pl-PL" sz="66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1113FF5-9B84-4A89-BF52-EA3C7E01A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999" cy="195596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4FE1BA0-7B87-43C3-AE21-5844E34C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26814"/>
          </a:xfrm>
        </p:spPr>
        <p:txBody>
          <a:bodyPr anchor="ctr"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Berlin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4D56533-B3B0-4782-A134-CCF134EB4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35" y="2371415"/>
            <a:ext cx="6519504" cy="357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dirty="0">
                <a:ea typeface="+mn-lt"/>
                <a:cs typeface="+mn-lt"/>
              </a:rPr>
              <a:t>Stolica i największe miasto Niemiec. </a:t>
            </a:r>
          </a:p>
          <a:p>
            <a:r>
              <a:rPr lang="pl-PL" sz="2200" dirty="0">
                <a:ea typeface="+mn-lt"/>
                <a:cs typeface="+mn-lt"/>
              </a:rPr>
              <a:t>Zajmuje powierzchnię ok. 892 km² i zamieszkuje go około 3,7 mln osób.</a:t>
            </a:r>
          </a:p>
          <a:p>
            <a:r>
              <a:rPr lang="pl-PL" sz="2200" dirty="0">
                <a:ea typeface="+mn-lt"/>
                <a:cs typeface="+mn-lt"/>
              </a:rPr>
              <a:t>Jest największym miastem w Unii Europejskiej pod względem liczby mieszkańców. </a:t>
            </a:r>
          </a:p>
          <a:p>
            <a:r>
              <a:rPr lang="pl-PL" sz="2200" dirty="0">
                <a:ea typeface="+mn-lt"/>
                <a:cs typeface="+mn-lt"/>
              </a:rPr>
              <a:t>Berlin jest podzielony na dwanaście okręgów administracyjnych.</a:t>
            </a:r>
            <a:endParaRPr lang="pl-PL" sz="2200"/>
          </a:p>
        </p:txBody>
      </p:sp>
      <p:pic>
        <p:nvPicPr>
          <p:cNvPr id="4" name="Obraz 4" descr="Obraz zawierający niebo, zewnętrzne, port&#10;&#10;Opis wygenerowany automatycznie">
            <a:extLst>
              <a:ext uri="{FF2B5EF4-FFF2-40B4-BE49-F238E27FC236}">
                <a16:creationId xmlns:a16="http://schemas.microsoft.com/office/drawing/2014/main" xmlns="" id="{08A7322B-96C7-4FC4-BAC2-45212A5AB0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3430" y="2655947"/>
            <a:ext cx="4776753" cy="2874402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118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C63C04-08CD-45C3-AF69-C2E7E3AF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1"/>
            <a:ext cx="4782039" cy="1966747"/>
          </a:xfrm>
        </p:spPr>
        <p:txBody>
          <a:bodyPr anchor="ctr">
            <a:normAutofit/>
          </a:bodyPr>
          <a:lstStyle/>
          <a:p>
            <a:r>
              <a:rPr lang="pl-PL" dirty="0"/>
              <a:t>Atrakcje i zabytki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EF97C72-3F89-4F0A-9629-01818B389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8503" y="2954301"/>
            <a:ext cx="47548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3C5829-2C7B-4647-B262-4E54AE632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6" y="3161684"/>
            <a:ext cx="4782166" cy="26204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200" b="1" dirty="0"/>
              <a:t>Najciekawsze z nich to: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200" dirty="0"/>
              <a:t>- Brama </a:t>
            </a:r>
            <a:r>
              <a:rPr lang="pl-PL" sz="2200" dirty="0">
                <a:ea typeface="+mn-lt"/>
                <a:cs typeface="+mn-lt"/>
              </a:rPr>
              <a:t>Brandenburska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200" dirty="0"/>
              <a:t>- </a:t>
            </a:r>
            <a:r>
              <a:rPr lang="pl-PL" sz="2200" dirty="0">
                <a:ea typeface="+mn-lt"/>
                <a:cs typeface="+mn-lt"/>
              </a:rPr>
              <a:t>Reichstag </a:t>
            </a:r>
            <a:endParaRPr lang="pl-PL" sz="2200" dirty="0"/>
          </a:p>
          <a:p>
            <a:pPr marL="0" indent="0">
              <a:lnSpc>
                <a:spcPct val="100000"/>
              </a:lnSpc>
              <a:buNone/>
            </a:pPr>
            <a:r>
              <a:rPr lang="pl-PL" sz="2200" dirty="0"/>
              <a:t>- Mur berliński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200" dirty="0"/>
              <a:t>- </a:t>
            </a:r>
            <a:r>
              <a:rPr lang="pl-PL" sz="2200" dirty="0">
                <a:ea typeface="+mn-lt"/>
                <a:cs typeface="+mn-lt"/>
              </a:rPr>
              <a:t>Holocaust </a:t>
            </a:r>
            <a:r>
              <a:rPr lang="pl-PL" sz="2200" dirty="0" err="1">
                <a:ea typeface="+mn-lt"/>
                <a:cs typeface="+mn-lt"/>
              </a:rPr>
              <a:t>Mahnmal</a:t>
            </a:r>
            <a:endParaRPr lang="pl-PL" sz="22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2200" dirty="0"/>
              <a:t>- ulica </a:t>
            </a:r>
            <a:r>
              <a:rPr lang="pl-PL" sz="2200" dirty="0" err="1"/>
              <a:t>Unter</a:t>
            </a:r>
            <a:r>
              <a:rPr lang="pl-PL" sz="2200" dirty="0"/>
              <a:t> den </a:t>
            </a:r>
            <a:r>
              <a:rPr lang="pl-PL" sz="2200" dirty="0" err="1"/>
              <a:t>Linden</a:t>
            </a:r>
            <a:endParaRPr lang="pl-PL" sz="2200" dirty="0"/>
          </a:p>
          <a:p>
            <a:pPr marL="0" indent="0">
              <a:lnSpc>
                <a:spcPct val="100000"/>
              </a:lnSpc>
              <a:buNone/>
            </a:pPr>
            <a:endParaRPr lang="pl-PL"/>
          </a:p>
          <a:p>
            <a:pPr marL="0" indent="0">
              <a:lnSpc>
                <a:spcPct val="100000"/>
              </a:lnSpc>
              <a:buNone/>
            </a:pPr>
            <a:endParaRPr lang="pl-PL"/>
          </a:p>
        </p:txBody>
      </p:sp>
      <p:pic>
        <p:nvPicPr>
          <p:cNvPr id="4" name="Obraz 4" descr="Obraz zawierający budynek, zewnętrzne, niebo, kolumnada&#10;&#10;Opis wygenerowany automatycznie">
            <a:extLst>
              <a:ext uri="{FF2B5EF4-FFF2-40B4-BE49-F238E27FC236}">
                <a16:creationId xmlns:a16="http://schemas.microsoft.com/office/drawing/2014/main" xmlns="" id="{27F17328-7F59-4090-AD7B-681500EE5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265" r="26735" b="1"/>
          <a:stretch/>
        </p:blipFill>
        <p:spPr>
          <a:xfrm>
            <a:off x="6096000" y="10"/>
            <a:ext cx="6095998" cy="6857990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239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743E94C-7E8D-4A38-B507-607C1FF5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431" y="1146765"/>
            <a:ext cx="6037714" cy="1112133"/>
          </a:xfrm>
        </p:spPr>
        <p:txBody>
          <a:bodyPr>
            <a:normAutofit fontScale="90000"/>
          </a:bodyPr>
          <a:lstStyle/>
          <a:p>
            <a:r>
              <a:rPr lang="pl-PL" sz="4800" b="1" i="0" dirty="0">
                <a:ea typeface="+mj-lt"/>
                <a:cs typeface="+mj-lt"/>
              </a:rPr>
              <a:t>Brama Brandenburska</a:t>
            </a:r>
            <a:r>
              <a:rPr lang="pl-PL" sz="4200" i="0" dirty="0">
                <a:ea typeface="+mj-lt"/>
                <a:cs typeface="+mj-lt"/>
              </a:rPr>
              <a:t> </a:t>
            </a:r>
            <a:endParaRPr lang="pl-PL" sz="42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3862825-C012-4895-A17E-F3D1F62D8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D2EE50F-BE8C-4D72-A0CB-A166BB780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456" y="2275774"/>
            <a:ext cx="4764232" cy="3445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200" dirty="0">
                <a:ea typeface="+mn-lt"/>
                <a:cs typeface="+mn-lt"/>
              </a:rPr>
              <a:t>To jeden z najbardziej charakterystycznych obiektów w Berlinie oraz symbol zjednoczenia Niemiec. </a:t>
            </a:r>
            <a:endParaRPr lang="pl-PL"/>
          </a:p>
          <a:p>
            <a:pPr marL="0" indent="0">
              <a:lnSpc>
                <a:spcPct val="100000"/>
              </a:lnSpc>
              <a:buNone/>
            </a:pPr>
            <a:r>
              <a:rPr lang="pl-PL" sz="2200" dirty="0">
                <a:ea typeface="+mn-lt"/>
                <a:cs typeface="+mn-lt"/>
              </a:rPr>
              <a:t>Brama Brandenburska – wsparta na sześciu kolumnach oraz wysoka na 26 metrów – została zaprojektowana pod koniec XVIII wieku przez Carla </a:t>
            </a:r>
            <a:r>
              <a:rPr lang="pl-PL" sz="2200" dirty="0" err="1">
                <a:ea typeface="+mn-lt"/>
                <a:cs typeface="+mn-lt"/>
              </a:rPr>
              <a:t>Gottharda</a:t>
            </a:r>
            <a:r>
              <a:rPr lang="pl-PL" sz="2200" dirty="0">
                <a:ea typeface="+mn-lt"/>
                <a:cs typeface="+mn-lt"/>
              </a:rPr>
              <a:t> </a:t>
            </a:r>
            <a:r>
              <a:rPr lang="pl-PL" sz="2200" dirty="0" err="1">
                <a:ea typeface="+mn-lt"/>
                <a:cs typeface="+mn-lt"/>
              </a:rPr>
              <a:t>Langhansa</a:t>
            </a:r>
            <a:r>
              <a:rPr lang="pl-PL" sz="2200" dirty="0">
                <a:ea typeface="+mn-lt"/>
                <a:cs typeface="+mn-lt"/>
              </a:rPr>
              <a:t>. </a:t>
            </a:r>
            <a:endParaRPr lang="pl-PL" sz="2200"/>
          </a:p>
          <a:p>
            <a:pPr>
              <a:lnSpc>
                <a:spcPct val="100000"/>
              </a:lnSpc>
            </a:pPr>
            <a:endParaRPr lang="pl-PL" sz="2200" dirty="0"/>
          </a:p>
        </p:txBody>
      </p:sp>
      <p:pic>
        <p:nvPicPr>
          <p:cNvPr id="5" name="Obraz 5" descr="Obraz zawierający budynek, zewnętrzne, noc, kolumnada&#10;&#10;Opis wygenerowany automatycznie">
            <a:extLst>
              <a:ext uri="{FF2B5EF4-FFF2-40B4-BE49-F238E27FC236}">
                <a16:creationId xmlns:a16="http://schemas.microsoft.com/office/drawing/2014/main" xmlns="" id="{043E06D1-E6C9-401A-8182-5B97FE5AF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45" r="4" b="4717"/>
          <a:stretch/>
        </p:blipFill>
        <p:spPr>
          <a:xfrm>
            <a:off x="6707795" y="10"/>
            <a:ext cx="5484205" cy="3444271"/>
          </a:xfrm>
          <a:custGeom>
            <a:avLst/>
            <a:gdLst/>
            <a:ahLst/>
            <a:cxnLst/>
            <a:rect l="l" t="t" r="r" b="b"/>
            <a:pathLst>
              <a:path w="5484204" h="3440130">
                <a:moveTo>
                  <a:pt x="1896542" y="0"/>
                </a:moveTo>
                <a:lnTo>
                  <a:pt x="5484204" y="0"/>
                </a:lnTo>
                <a:lnTo>
                  <a:pt x="5484204" y="3440130"/>
                </a:lnTo>
                <a:lnTo>
                  <a:pt x="0" y="3440130"/>
                </a:lnTo>
                <a:lnTo>
                  <a:pt x="1141" y="3395024"/>
                </a:lnTo>
                <a:cubicBezTo>
                  <a:pt x="69584" y="2044806"/>
                  <a:pt x="746545" y="855134"/>
                  <a:pt x="1763241" y="94793"/>
                </a:cubicBezTo>
                <a:close/>
              </a:path>
            </a:pathLst>
          </a:custGeom>
        </p:spPr>
      </p:pic>
      <p:pic>
        <p:nvPicPr>
          <p:cNvPr id="4" name="Obraz 4" descr="Obraz zawierający niebo, droga, budynek, zewnętrzne&#10;&#10;Opis wygenerowany automatycznie">
            <a:extLst>
              <a:ext uri="{FF2B5EF4-FFF2-40B4-BE49-F238E27FC236}">
                <a16:creationId xmlns:a16="http://schemas.microsoft.com/office/drawing/2014/main" xmlns="" id="{6C0BF356-920D-4B4E-BECA-3DAF214D8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379" r="1" b="1"/>
          <a:stretch/>
        </p:blipFill>
        <p:spPr>
          <a:xfrm>
            <a:off x="6707795" y="3421984"/>
            <a:ext cx="5484205" cy="3444281"/>
          </a:xfrm>
          <a:custGeom>
            <a:avLst/>
            <a:gdLst/>
            <a:ahLst/>
            <a:cxnLst/>
            <a:rect l="l" t="t" r="r" b="b"/>
            <a:pathLst>
              <a:path w="5496962" h="3440130">
                <a:moveTo>
                  <a:pt x="5150" y="0"/>
                </a:moveTo>
                <a:lnTo>
                  <a:pt x="5496962" y="0"/>
                </a:lnTo>
                <a:lnTo>
                  <a:pt x="5496962" y="3440130"/>
                </a:lnTo>
                <a:lnTo>
                  <a:pt x="1419601" y="3440130"/>
                </a:lnTo>
                <a:lnTo>
                  <a:pt x="1289035" y="3315647"/>
                </a:lnTo>
                <a:cubicBezTo>
                  <a:pt x="492603" y="2519215"/>
                  <a:pt x="0" y="1418956"/>
                  <a:pt x="0" y="203642"/>
                </a:cubicBezTo>
                <a:close/>
              </a:path>
            </a:pathLst>
          </a:custGeom>
        </p:spPr>
      </p:pic>
      <p:sp>
        <p:nvSpPr>
          <p:cNvPr id="30" name="Freeform 6">
            <a:extLst>
              <a:ext uri="{FF2B5EF4-FFF2-40B4-BE49-F238E27FC236}">
                <a16:creationId xmlns:a16="http://schemas.microsoft.com/office/drawing/2014/main" xmlns="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9383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1113FF5-9B84-4A89-BF52-EA3C7E01A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999" cy="195596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C5B251-AD9F-4F47-8917-DF02AEAE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26814"/>
          </a:xfrm>
        </p:spPr>
        <p:txBody>
          <a:bodyPr anchor="ctr">
            <a:normAutofit/>
          </a:bodyPr>
          <a:lstStyle/>
          <a:p>
            <a:r>
              <a:rPr lang="pl-PL" i="0" dirty="0">
                <a:solidFill>
                  <a:schemeClr val="bg1"/>
                </a:solidFill>
                <a:ea typeface="+mj-lt"/>
                <a:cs typeface="+mj-lt"/>
              </a:rPr>
              <a:t>Reichstag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29374D-486F-4F89-A00C-455599B80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73" y="2475800"/>
            <a:ext cx="6321175" cy="3629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200" dirty="0">
                <a:ea typeface="+mn-lt"/>
                <a:cs typeface="+mn-lt"/>
              </a:rPr>
              <a:t>oficjalnie </a:t>
            </a:r>
            <a:r>
              <a:rPr lang="pl-PL" sz="2200" i="1" dirty="0" err="1">
                <a:ea typeface="+mn-lt"/>
                <a:cs typeface="+mn-lt"/>
              </a:rPr>
              <a:t>Plenarbereich</a:t>
            </a:r>
            <a:r>
              <a:rPr lang="pl-PL" sz="2200" i="1" dirty="0">
                <a:ea typeface="+mn-lt"/>
                <a:cs typeface="+mn-lt"/>
              </a:rPr>
              <a:t> </a:t>
            </a:r>
            <a:r>
              <a:rPr lang="pl-PL" sz="2200" i="1" dirty="0" err="1">
                <a:ea typeface="+mn-lt"/>
                <a:cs typeface="+mn-lt"/>
              </a:rPr>
              <a:t>Reichstagsgebäude</a:t>
            </a:r>
            <a:endParaRPr lang="pl-PL" sz="2200" i="1" dirty="0">
              <a:ea typeface="+mn-lt"/>
              <a:cs typeface="+mn-lt"/>
            </a:endParaRPr>
          </a:p>
          <a:p>
            <a:r>
              <a:rPr lang="pl-PL" sz="2200" dirty="0">
                <a:ea typeface="+mn-lt"/>
                <a:cs typeface="+mn-lt"/>
              </a:rPr>
              <a:t> jest siedzibą niemieckiego Bundestagu</a:t>
            </a:r>
          </a:p>
          <a:p>
            <a:r>
              <a:rPr lang="pl-PL" sz="2200" dirty="0">
                <a:ea typeface="+mn-lt"/>
                <a:cs typeface="+mn-lt"/>
              </a:rPr>
              <a:t>Zbudowany został w barokowym stylu na podstawie planów architekta Paula Wallota w latach 1884–1894.</a:t>
            </a:r>
          </a:p>
          <a:p>
            <a:r>
              <a:rPr lang="pl-PL" sz="2200" dirty="0">
                <a:ea typeface="+mn-lt"/>
                <a:cs typeface="+mn-lt"/>
              </a:rPr>
              <a:t>W 1933 budynek ten został prawie całkowicie zniszczony w pożarze.</a:t>
            </a:r>
          </a:p>
        </p:txBody>
      </p:sp>
      <p:pic>
        <p:nvPicPr>
          <p:cNvPr id="4" name="Obraz 4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xmlns="" id="{128EF703-7F9F-409D-8FFE-AECF9027DA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1075" y="2911662"/>
            <a:ext cx="5361301" cy="2383847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7199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29364F0-D208-4E0E-9F21-75ACACDB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69" y="758951"/>
            <a:ext cx="4886422" cy="1966747"/>
          </a:xfrm>
        </p:spPr>
        <p:txBody>
          <a:bodyPr anchor="ctr">
            <a:normAutofit/>
          </a:bodyPr>
          <a:lstStyle/>
          <a:p>
            <a:r>
              <a:rPr lang="pl-PL" b="1" i="0" dirty="0">
                <a:ea typeface="+mj-lt"/>
                <a:cs typeface="+mj-lt"/>
              </a:rPr>
              <a:t>Mur berliński</a:t>
            </a:r>
            <a:endParaRPr lang="pl-PL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EF97C72-3F89-4F0A-9629-01818B389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8503" y="2954301"/>
            <a:ext cx="47548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E263F2B-0715-4272-B837-17395637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92" y="3192999"/>
            <a:ext cx="4928300" cy="3330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200" dirty="0"/>
              <a:t>Mur dzielił Berlin na dwie połowy: Berlin zachodni i Berlin wschodni. Miał aż 156km. Jest to najbardziej znany symbol zimnej wojny i podziału Niemiec. Wybudowany został w 1961 roku, a zniszczony w 1989. Do dzisiaj przetrwały trzy kawałki muru, które są artystycznie ozdobione.</a:t>
            </a:r>
            <a:endParaRPr lang="pl-PL" sz="2200"/>
          </a:p>
          <a:p>
            <a:pPr marL="0" indent="0">
              <a:lnSpc>
                <a:spcPct val="100000"/>
              </a:lnSpc>
              <a:buNone/>
            </a:pPr>
            <a:endParaRPr lang="pl-PL"/>
          </a:p>
        </p:txBody>
      </p:sp>
      <p:pic>
        <p:nvPicPr>
          <p:cNvPr id="4" name="Obraz 4" descr="Obraz zawierający tekst, graffiti, zewnętrzne, kolorowy&#10;&#10;Opis wygenerowany automatycznie">
            <a:extLst>
              <a:ext uri="{FF2B5EF4-FFF2-40B4-BE49-F238E27FC236}">
                <a16:creationId xmlns:a16="http://schemas.microsoft.com/office/drawing/2014/main" xmlns="" id="{0533A684-0BCC-4FB5-BCDF-80D4F7832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640" r="13249"/>
          <a:stretch/>
        </p:blipFill>
        <p:spPr>
          <a:xfrm>
            <a:off x="6096000" y="10"/>
            <a:ext cx="6095998" cy="6857990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753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1E7337-788F-4C14-81F0-205690AE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205" y="1324214"/>
            <a:ext cx="6063813" cy="1963302"/>
          </a:xfrm>
        </p:spPr>
        <p:txBody>
          <a:bodyPr>
            <a:normAutofit/>
          </a:bodyPr>
          <a:lstStyle/>
          <a:p>
            <a:r>
              <a:rPr lang="pl-PL" sz="5400" b="1" i="0" dirty="0">
                <a:ea typeface="+mj-lt"/>
                <a:cs typeface="+mj-lt"/>
              </a:rPr>
              <a:t>Holocaust </a:t>
            </a:r>
            <a:r>
              <a:rPr lang="pl-PL" sz="5400" b="1" i="0" dirty="0" err="1">
                <a:ea typeface="+mj-lt"/>
                <a:cs typeface="+mj-lt"/>
              </a:rPr>
              <a:t>Mahnmal</a:t>
            </a:r>
            <a:endParaRPr lang="pl-PL" sz="5400" b="1" i="0" dirty="0">
              <a:ea typeface="+mj-lt"/>
              <a:cs typeface="+mj-lt"/>
            </a:endParaRPr>
          </a:p>
          <a:p>
            <a:endParaRPr lang="pl-PL" sz="4700"/>
          </a:p>
        </p:txBody>
      </p:sp>
      <p:pic>
        <p:nvPicPr>
          <p:cNvPr id="4" name="Obraz 4" descr="Obraz zawierający podłoże, kamień&#10;&#10;Opis wygenerowany automatycznie">
            <a:extLst>
              <a:ext uri="{FF2B5EF4-FFF2-40B4-BE49-F238E27FC236}">
                <a16:creationId xmlns:a16="http://schemas.microsoft.com/office/drawing/2014/main" xmlns="" id="{CCD06449-BFD3-4ABF-B0F4-46BF134F1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614" r="20626" b="-1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1FC086D-39EC-448D-97E7-FF232355AE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34B27BE-D1E5-4C24-B58A-8608B69A5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463" y="3361774"/>
            <a:ext cx="6011624" cy="31636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200" dirty="0">
                <a:ea typeface="+mn-lt"/>
                <a:cs typeface="+mn-lt"/>
              </a:rPr>
              <a:t>Pomnik Pomordowanych Żydów Europy – pomnik upamiętniający zagładę Żydów podczas II wojny światowej, jest głównym miejscem pamięci ofiar Holocaustu w Niemczech. Pomnik, według projektu Petera </a:t>
            </a:r>
            <a:r>
              <a:rPr lang="pl-PL" sz="2200" dirty="0" err="1">
                <a:ea typeface="+mn-lt"/>
                <a:cs typeface="+mn-lt"/>
              </a:rPr>
              <a:t>Eisenmana</a:t>
            </a:r>
            <a:r>
              <a:rPr lang="pl-PL" sz="2200" dirty="0">
                <a:ea typeface="+mn-lt"/>
                <a:cs typeface="+mn-lt"/>
              </a:rPr>
              <a:t>, został wybudowany w latach 2003–2005 w centrum Berlina, na powierzchni 19 tys. m².</a:t>
            </a:r>
            <a:endParaRPr lang="pl-PL" sz="2200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372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7C864F-0268-45EC-8596-2D2A2471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" y="1583582"/>
            <a:ext cx="6076391" cy="1344035"/>
          </a:xfrm>
        </p:spPr>
        <p:txBody>
          <a:bodyPr anchor="ctr">
            <a:normAutofit/>
          </a:bodyPr>
          <a:lstStyle/>
          <a:p>
            <a:r>
              <a:rPr lang="pl-PL" sz="4400" b="1" i="0" dirty="0">
                <a:ea typeface="+mj-lt"/>
                <a:cs typeface="+mj-lt"/>
              </a:rPr>
              <a:t>Ulica </a:t>
            </a:r>
            <a:r>
              <a:rPr lang="pl-PL" sz="4400" b="1" i="0" dirty="0" err="1">
                <a:ea typeface="+mj-lt"/>
                <a:cs typeface="+mj-lt"/>
              </a:rPr>
              <a:t>Unter</a:t>
            </a:r>
            <a:r>
              <a:rPr lang="pl-PL" sz="4400" b="1" i="0" dirty="0">
                <a:ea typeface="+mj-lt"/>
                <a:cs typeface="+mj-lt"/>
              </a:rPr>
              <a:t> den </a:t>
            </a:r>
            <a:r>
              <a:rPr lang="pl-PL" sz="4400" b="1" i="0" dirty="0" err="1">
                <a:ea typeface="+mj-lt"/>
                <a:cs typeface="+mj-lt"/>
              </a:rPr>
              <a:t>Linden</a:t>
            </a:r>
            <a:endParaRPr lang="pl-PL" sz="4400" b="1" i="0" dirty="0">
              <a:ea typeface="+mj-lt"/>
              <a:cs typeface="+mj-lt"/>
            </a:endParaRPr>
          </a:p>
          <a:p>
            <a:endParaRPr lang="pl-PL" sz="4400"/>
          </a:p>
        </p:txBody>
      </p:sp>
      <p:pic>
        <p:nvPicPr>
          <p:cNvPr id="4" name="Obraz 4" descr="Obraz zawierający drzewo, zewnętrzne, droga, ulica&#10;&#10;Opis wygenerowany automatycznie">
            <a:extLst>
              <a:ext uri="{FF2B5EF4-FFF2-40B4-BE49-F238E27FC236}">
                <a16:creationId xmlns:a16="http://schemas.microsoft.com/office/drawing/2014/main" xmlns="" id="{E5D65CEF-F93C-4CC4-B0EB-E67B6BF51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7123"/>
          <a:stretch/>
        </p:blipFill>
        <p:spPr>
          <a:xfrm>
            <a:off x="6089904" y="1"/>
            <a:ext cx="6095998" cy="336139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EF97C72-3F89-4F0A-9629-01818B389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8503" y="2968331"/>
            <a:ext cx="47548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CCAC1A3-0C1A-4D43-8D49-2847DAF79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14" y="3186493"/>
            <a:ext cx="5314521" cy="31697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200" dirty="0">
                <a:ea typeface="+mn-lt"/>
                <a:cs typeface="+mn-lt"/>
              </a:rPr>
              <a:t>Aleja </a:t>
            </a:r>
            <a:r>
              <a:rPr lang="pl-PL" sz="2200" dirty="0" err="1">
                <a:ea typeface="+mn-lt"/>
                <a:cs typeface="+mn-lt"/>
              </a:rPr>
              <a:t>Unter</a:t>
            </a:r>
            <a:r>
              <a:rPr lang="pl-PL" sz="2200" dirty="0">
                <a:ea typeface="+mn-lt"/>
                <a:cs typeface="+mn-lt"/>
              </a:rPr>
              <a:t> den </a:t>
            </a:r>
            <a:r>
              <a:rPr lang="pl-PL" sz="2200" dirty="0" err="1">
                <a:ea typeface="+mn-lt"/>
                <a:cs typeface="+mn-lt"/>
              </a:rPr>
              <a:t>Linden</a:t>
            </a:r>
            <a:r>
              <a:rPr lang="pl-PL" sz="2200" dirty="0">
                <a:ea typeface="+mn-lt"/>
                <a:cs typeface="+mn-lt"/>
              </a:rPr>
              <a:t> jest jedną z najpiękniejszych ulic w stolicy Niemiec. Jej nazwa tłumaczona jest dosłownie jako Aleja pod Lipami i jak nietrudno zgadnąć pochodzi od porastających centralny pas ulicy oraz obie jej strony lip. Wzdłuż ulicy jest aż kilkanaście zabytków.</a:t>
            </a:r>
            <a:endParaRPr lang="pl-PL" sz="2200"/>
          </a:p>
        </p:txBody>
      </p:sp>
      <p:pic>
        <p:nvPicPr>
          <p:cNvPr id="7" name="Obraz 8" descr="Obraz zawierający ulica, zewnętrzne, noc, jasne&#10;&#10;Opis wygenerowany automatycznie">
            <a:extLst>
              <a:ext uri="{FF2B5EF4-FFF2-40B4-BE49-F238E27FC236}">
                <a16:creationId xmlns:a16="http://schemas.microsoft.com/office/drawing/2014/main" xmlns="" id="{A2F6AF35-0649-41E2-9B1E-8DB53DDC5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54" b="1611"/>
          <a:stretch/>
        </p:blipFill>
        <p:spPr>
          <a:xfrm>
            <a:off x="6096000" y="3319642"/>
            <a:ext cx="6095998" cy="3538357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xmlns="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793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1113FF5-9B84-4A89-BF52-EA3C7E01A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999" cy="195596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38E47-2CE4-4D20-9655-C8DA1D8B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26814"/>
          </a:xfrm>
        </p:spPr>
        <p:txBody>
          <a:bodyPr anchor="ctr"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Kultura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F76D02F-62ED-4C59-BAB8-0A93DD584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46" y="2047828"/>
            <a:ext cx="6509062" cy="471546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100" dirty="0">
                <a:ea typeface="+mn-lt"/>
                <a:cs typeface="+mn-lt"/>
              </a:rPr>
              <a:t>W Berlinie znajdują się 3 światowej klasy opery, które mogą pomieścić ponad 4 400 widzów. Ponadto w Berlinie znajduje się ponad 150 teatrów i </a:t>
            </a:r>
            <a:r>
              <a:rPr lang="pl-PL" sz="2100" dirty="0" err="1">
                <a:ea typeface="+mn-lt"/>
                <a:cs typeface="+mn-lt"/>
              </a:rPr>
              <a:t>sal</a:t>
            </a:r>
            <a:r>
              <a:rPr lang="pl-PL" sz="2100" dirty="0">
                <a:ea typeface="+mn-lt"/>
                <a:cs typeface="+mn-lt"/>
              </a:rPr>
              <a:t> na każdy rodzaj imprezy.</a:t>
            </a:r>
          </a:p>
          <a:p>
            <a:pPr>
              <a:lnSpc>
                <a:spcPct val="100000"/>
              </a:lnSpc>
            </a:pPr>
            <a:r>
              <a:rPr lang="pl-PL" sz="2100" dirty="0">
                <a:ea typeface="+mn-lt"/>
                <a:cs typeface="+mn-lt"/>
              </a:rPr>
              <a:t>W Berlinie od 1989 do 2010 r. odbywała się (z przerwami w latach 2004–2005) największa na świecie impreza techno – Love </a:t>
            </a:r>
            <a:r>
              <a:rPr lang="pl-PL" sz="2100" dirty="0" err="1">
                <a:ea typeface="+mn-lt"/>
                <a:cs typeface="+mn-lt"/>
              </a:rPr>
              <a:t>Parade</a:t>
            </a:r>
            <a:r>
              <a:rPr lang="pl-PL" sz="2100" dirty="0">
                <a:ea typeface="+mn-lt"/>
                <a:cs typeface="+mn-lt"/>
              </a:rPr>
              <a:t>. W największej z nich brało udział ponad milion osób.</a:t>
            </a:r>
          </a:p>
          <a:p>
            <a:pPr>
              <a:lnSpc>
                <a:spcPct val="100000"/>
              </a:lnSpc>
            </a:pPr>
            <a:r>
              <a:rPr lang="pl-PL" sz="2100" dirty="0">
                <a:ea typeface="+mn-lt"/>
                <a:cs typeface="+mn-lt"/>
              </a:rPr>
              <a:t>Od 2004 naturalnej wielkości, kolorowe berlińskie Buddy </a:t>
            </a:r>
            <a:r>
              <a:rPr lang="pl-PL" sz="2100" dirty="0" err="1">
                <a:ea typeface="+mn-lt"/>
                <a:cs typeface="+mn-lt"/>
              </a:rPr>
              <a:t>Bears</a:t>
            </a:r>
            <a:r>
              <a:rPr lang="pl-PL" sz="2100" dirty="0">
                <a:ea typeface="+mn-lt"/>
                <a:cs typeface="+mn-lt"/>
              </a:rPr>
              <a:t> podróżują po świecie – jako symbol tolerancyjnych i otwartych Niemiec.</a:t>
            </a:r>
            <a:endParaRPr lang="pl-PL" sz="2100"/>
          </a:p>
        </p:txBody>
      </p:sp>
      <p:pic>
        <p:nvPicPr>
          <p:cNvPr id="4" name="Obraz 4" descr="Obraz zawierający budynek, zewnętrzne, osoby, meble&#10;&#10;Opis wygenerowany automatycznie">
            <a:extLst>
              <a:ext uri="{FF2B5EF4-FFF2-40B4-BE49-F238E27FC236}">
                <a16:creationId xmlns:a16="http://schemas.microsoft.com/office/drawing/2014/main" xmlns="" id="{57BDE8B8-A727-48F1-BF74-EDCA0B13A9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5542" y="2741063"/>
            <a:ext cx="4766313" cy="3079949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7718594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189</Words>
  <Application>Microsoft Office PowerPoint</Application>
  <PresentationFormat>Niestandardowy</PresentationFormat>
  <Paragraphs>39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HeadlinesVTI</vt:lpstr>
      <vt:lpstr>Berlin stolicą Niemiec</vt:lpstr>
      <vt:lpstr>Berlin</vt:lpstr>
      <vt:lpstr>Atrakcje i zabytki</vt:lpstr>
      <vt:lpstr>Brama Brandenburska </vt:lpstr>
      <vt:lpstr>Reichstag</vt:lpstr>
      <vt:lpstr>Mur berliński</vt:lpstr>
      <vt:lpstr>Holocaust Mahnmal </vt:lpstr>
      <vt:lpstr>Ulica Unter den Linden </vt:lpstr>
      <vt:lpstr>Kultura</vt:lpstr>
      <vt:lpstr>Sport</vt:lpstr>
      <vt:lpstr> - Zuzanna Krajewska - Aleksandra Kutnik - Nicolas Sarnowski - Kacper Wyrębiak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</dc:title>
  <dc:creator/>
  <cp:lastModifiedBy>Weronika</cp:lastModifiedBy>
  <cp:revision>315</cp:revision>
  <dcterms:created xsi:type="dcterms:W3CDTF">2012-08-15T16:54:36Z</dcterms:created>
  <dcterms:modified xsi:type="dcterms:W3CDTF">2022-02-20T19:33:05Z</dcterms:modified>
</cp:coreProperties>
</file>