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Lst>
  <p:sldIdLst>
    <p:sldId id="256" r:id="rId5"/>
    <p:sldId id="257" r:id="rId6"/>
    <p:sldId id="258" r:id="rId7"/>
    <p:sldId id="259" r:id="rId8"/>
    <p:sldId id="263" r:id="rId9"/>
    <p:sldId id="261" r:id="rId10"/>
    <p:sldId id="262" r:id="rId11"/>
    <p:sldId id="260" r:id="rId12"/>
    <p:sldId id="265" r:id="rId13"/>
    <p:sldId id="264" r:id="rId1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79322B-A714-99C2-C4F0-38077E6D60F6}" v="6" dt="2021-04-07T11:40:46.274"/>
    <p1510:client id="{2A23EB7C-D725-443B-BDB4-F3D4E8005376}" v="6405" dt="2021-04-13T19:39:07.729"/>
    <p1510:client id="{87EFBD9F-B036-2000-AE14-DA8A2952E435}" v="80" dt="2021-04-13T20:03:43.907"/>
    <p1510:client id="{A9E3BB9F-90A2-2000-AE14-D726D33943EE}" v="102" dt="2021-04-07T11:20:04.866"/>
    <p1510:client id="{B1E0BD9F-A041-2000-CBB5-1A01FCC658F4}" v="743" dt="2021-04-13T15:45:35.662"/>
    <p1510:client id="{BBEEBD9F-20C4-2000-AE14-D917106DC775}" v="68" dt="2021-04-13T19:51:48.1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dirty="0"/>
              <a:t>Click to edit Master title style</a:t>
            </a:r>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2F3E8B1C-86EF-43CF-8304-249481088644}" type="datetimeFigureOut">
              <a:rPr lang="en-US" smtClean="0"/>
              <a:t>4/25/2021</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565396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2F3E8B1C-86EF-43CF-8304-249481088644}" type="datetimeFigureOut">
              <a:rPr lang="en-US" smtClean="0"/>
              <a:t>4/25/2021</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012681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2F3E8B1C-86EF-43CF-8304-249481088644}" type="datetimeFigureOut">
              <a:rPr lang="en-US" smtClean="0"/>
              <a:t>4/25/2021</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555978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2F3E8B1C-86EF-43CF-8304-249481088644}" type="datetimeFigureOut">
              <a:rPr lang="en-US" smtClean="0"/>
              <a:t>4/25/2021</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85957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2F3E8B1C-86EF-43CF-8304-249481088644}" type="datetimeFigureOut">
              <a:rPr lang="en-US" smtClean="0"/>
              <a:t>4/25/2021</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836179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2F3E8B1C-86EF-43CF-8304-249481088644}" type="datetimeFigureOut">
              <a:rPr lang="en-US" smtClean="0"/>
              <a:t>4/25/2021</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934337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2F3E8B1C-86EF-43CF-8304-249481088644}" type="datetimeFigureOut">
              <a:rPr lang="en-US" smtClean="0"/>
              <a:t>4/25/2021</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4101930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2F3E8B1C-86EF-43CF-8304-249481088644}" type="datetimeFigureOut">
              <a:rPr lang="en-US" smtClean="0"/>
              <a:t>4/25/2021</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540363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2F3E8B1C-86EF-43CF-8304-249481088644}" type="datetimeFigureOut">
              <a:rPr lang="en-US" smtClean="0"/>
              <a:t>4/25/2021</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99983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2F3E8B1C-86EF-43CF-8304-249481088644}" type="datetimeFigureOut">
              <a:rPr lang="en-US" smtClean="0"/>
              <a:t>4/25/2021</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970718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2F3E8B1C-86EF-43CF-8304-249481088644}" type="datetimeFigureOut">
              <a:rPr lang="en-US" smtClean="0"/>
              <a:t>4/25/2021</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574448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2F3E8B1C-86EF-43CF-8304-249481088644}" type="datetimeFigureOut">
              <a:rPr lang="en-US" smtClean="0"/>
              <a:pPr/>
              <a:t>4/25/2021</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a:t>
            </a:fld>
            <a:endParaRPr lang="en-US" dirty="0"/>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658855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67" r:id="rId6"/>
    <p:sldLayoutId id="2147483663" r:id="rId7"/>
    <p:sldLayoutId id="2147483664" r:id="rId8"/>
    <p:sldLayoutId id="2147483665" r:id="rId9"/>
    <p:sldLayoutId id="2147483666" r:id="rId10"/>
    <p:sldLayoutId id="2147483668" r:id="rId11"/>
  </p:sldLayoutIdLst>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EF92653-5D6D-47E6-8744-0DAF76E049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ctrTitle"/>
          </p:nvPr>
        </p:nvSpPr>
        <p:spPr>
          <a:xfrm>
            <a:off x="1301036" y="722552"/>
            <a:ext cx="10472793" cy="3617191"/>
          </a:xfrm>
        </p:spPr>
        <p:txBody>
          <a:bodyPr>
            <a:normAutofit/>
          </a:bodyPr>
          <a:lstStyle/>
          <a:p>
            <a:pPr algn="ctr"/>
            <a:r>
              <a:rPr lang="pl-PL" b="1" dirty="0">
                <a:latin typeface="Times New Roman"/>
                <a:ea typeface="+mj-lt"/>
                <a:cs typeface="+mj-lt"/>
              </a:rPr>
              <a:t>Prawidłowe relacje rówieśnicze źródłem bezpieczeństwa</a:t>
            </a:r>
            <a:endParaRPr lang="pl-PL" b="1">
              <a:latin typeface="Times New Roman"/>
              <a:cs typeface="Times New Roman"/>
            </a:endParaRPr>
          </a:p>
        </p:txBody>
      </p:sp>
      <p:sp>
        <p:nvSpPr>
          <p:cNvPr id="3" name="Podtytuł 2"/>
          <p:cNvSpPr>
            <a:spLocks noGrp="1"/>
          </p:cNvSpPr>
          <p:nvPr>
            <p:ph type="subTitle" idx="1"/>
          </p:nvPr>
        </p:nvSpPr>
        <p:spPr>
          <a:xfrm>
            <a:off x="5718017" y="4549040"/>
            <a:ext cx="5554367" cy="1302774"/>
          </a:xfrm>
        </p:spPr>
        <p:txBody>
          <a:bodyPr>
            <a:normAutofit/>
          </a:bodyPr>
          <a:lstStyle/>
          <a:p>
            <a:pPr lvl="1"/>
            <a:r>
              <a:rPr lang="pl-PL" sz="2400" b="1" dirty="0">
                <a:latin typeface="Times New Roman"/>
                <a:cs typeface="Times New Roman"/>
              </a:rPr>
              <a:t>WERONIKA BIELAWSKA KL.7C</a:t>
            </a:r>
          </a:p>
        </p:txBody>
      </p:sp>
      <p:cxnSp>
        <p:nvCxnSpPr>
          <p:cNvPr id="17" name="Straight Connector 16">
            <a:extLst>
              <a:ext uri="{FF2B5EF4-FFF2-40B4-BE49-F238E27FC236}">
                <a16:creationId xmlns:a16="http://schemas.microsoft.com/office/drawing/2014/main" id="{21A926A9-9B62-48DD-A56E-C2E86029C2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1D0CB6C-6FF5-4985-B4B9-2C276BBBFE2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Obraz 4" descr="Obraz zawierający tekst, clipart&#10;&#10;Opis wygenerowany automatycznie">
            <a:extLst>
              <a:ext uri="{FF2B5EF4-FFF2-40B4-BE49-F238E27FC236}">
                <a16:creationId xmlns:a16="http://schemas.microsoft.com/office/drawing/2014/main" id="{E83D7A85-3888-4A79-8EEA-2882A802B82C}"/>
              </a:ext>
            </a:extLst>
          </p:cNvPr>
          <p:cNvPicPr>
            <a:picLocks noChangeAspect="1"/>
          </p:cNvPicPr>
          <p:nvPr/>
        </p:nvPicPr>
        <p:blipFill>
          <a:blip r:embed="rId2"/>
          <a:stretch>
            <a:fillRect/>
          </a:stretch>
        </p:blipFill>
        <p:spPr>
          <a:xfrm>
            <a:off x="1781788" y="3432236"/>
            <a:ext cx="9192321" cy="1806447"/>
          </a:xfrm>
          <a:prstGeom prst="rect">
            <a:avLst/>
          </a:prstGeom>
        </p:spPr>
      </p:pic>
    </p:spTree>
    <p:extLst>
      <p:ext uri="{BB962C8B-B14F-4D97-AF65-F5344CB8AC3E}">
        <p14:creationId xmlns:p14="http://schemas.microsoft.com/office/powerpoint/2010/main" val="650317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8E0357A-957F-4564-9B8D-AF3CCC6D54EE}"/>
              </a:ext>
            </a:extLst>
          </p:cNvPr>
          <p:cNvSpPr>
            <a:spLocks noGrp="1"/>
          </p:cNvSpPr>
          <p:nvPr>
            <p:ph idx="1"/>
          </p:nvPr>
        </p:nvSpPr>
        <p:spPr>
          <a:xfrm>
            <a:off x="1880805" y="1809907"/>
            <a:ext cx="7977802" cy="4788380"/>
          </a:xfrm>
        </p:spPr>
        <p:txBody>
          <a:bodyPr vert="horz" lIns="91440" tIns="45720" rIns="91440" bIns="45720" rtlCol="0" anchor="t">
            <a:normAutofit/>
          </a:bodyPr>
          <a:lstStyle/>
          <a:p>
            <a:pPr marL="0" indent="0" algn="just">
              <a:lnSpc>
                <a:spcPct val="160000"/>
              </a:lnSpc>
              <a:buNone/>
            </a:pPr>
            <a:endParaRPr lang="pl-PL" sz="2400" i="1" dirty="0"/>
          </a:p>
          <a:p>
            <a:pPr marL="0" indent="0" algn="just">
              <a:lnSpc>
                <a:spcPct val="160000"/>
              </a:lnSpc>
              <a:buNone/>
            </a:pPr>
            <a:endParaRPr lang="pl-PL" sz="2400" i="1" dirty="0">
              <a:ea typeface="+mn-lt"/>
              <a:cs typeface="+mn-lt"/>
            </a:endParaRPr>
          </a:p>
          <a:p>
            <a:pPr marL="0" indent="0" algn="r">
              <a:buNone/>
            </a:pPr>
            <a:endParaRPr lang="pl-PL" dirty="0">
              <a:ea typeface="+mn-lt"/>
              <a:cs typeface="+mn-lt"/>
            </a:endParaRPr>
          </a:p>
          <a:p>
            <a:pPr marL="0" indent="0">
              <a:buNone/>
            </a:pPr>
            <a:endParaRPr lang="pl-PL" dirty="0"/>
          </a:p>
          <a:p>
            <a:pPr marL="0" indent="0">
              <a:buNone/>
            </a:pPr>
            <a:endParaRPr lang="pl-PL" dirty="0"/>
          </a:p>
          <a:p>
            <a:pPr marL="0" indent="0">
              <a:buNone/>
            </a:pPr>
            <a:endParaRPr lang="pl-PL" dirty="0"/>
          </a:p>
          <a:p>
            <a:pPr marL="0" indent="0">
              <a:buNone/>
            </a:pPr>
            <a:r>
              <a:rPr lang="pl-PL" dirty="0"/>
              <a:t>                                                                                                          </a:t>
            </a:r>
          </a:p>
          <a:p>
            <a:pPr marL="0" indent="0">
              <a:buNone/>
            </a:pPr>
            <a:r>
              <a:rPr lang="pl-PL" dirty="0"/>
              <a:t>                                                                                                    </a:t>
            </a:r>
          </a:p>
        </p:txBody>
      </p:sp>
      <p:sp>
        <p:nvSpPr>
          <p:cNvPr id="4" name="Zwój: pionowy 3">
            <a:extLst>
              <a:ext uri="{FF2B5EF4-FFF2-40B4-BE49-F238E27FC236}">
                <a16:creationId xmlns:a16="http://schemas.microsoft.com/office/drawing/2014/main" id="{9E089D09-9FEC-4B47-9768-B8206C13AAF9}"/>
              </a:ext>
            </a:extLst>
          </p:cNvPr>
          <p:cNvSpPr/>
          <p:nvPr/>
        </p:nvSpPr>
        <p:spPr>
          <a:xfrm>
            <a:off x="1987531" y="814378"/>
            <a:ext cx="8688656" cy="5016991"/>
          </a:xfrm>
          <a:prstGeom prst="verticalScrol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pl-PL" sz="2400" i="1" dirty="0">
                <a:latin typeface="Times New Roman"/>
                <a:cs typeface="Times New Roman"/>
              </a:rPr>
              <a:t>"Kiedy osoba zda sobie sprawę, że została dogłębnie usłyszana, jej oczy wilgotnieją. Myślę, że w pewnym prawdziwym znaczeniu tych słów - płacze ona z radości. To jest tak, jakby mówiła “Dziękuję Boże, ktoś mnie usłyszał. Ktoś wie, jak to jest być mną.”</a:t>
            </a:r>
          </a:p>
          <a:p>
            <a:pPr algn="ctr"/>
            <a:endParaRPr lang="pl-PL" sz="2400" i="1" dirty="0">
              <a:latin typeface="Times New Roman"/>
              <a:cs typeface="Times New Roman"/>
            </a:endParaRPr>
          </a:p>
          <a:p>
            <a:pPr algn="r"/>
            <a:r>
              <a:rPr lang="pl-PL" sz="2400" dirty="0">
                <a:latin typeface="Times New Roman"/>
                <a:ea typeface="+mn-lt"/>
                <a:cs typeface="+mn-lt"/>
              </a:rPr>
              <a:t>CARL ROGERS</a:t>
            </a:r>
            <a:endParaRPr lang="pl-PL" dirty="0">
              <a:latin typeface="Times New Roman"/>
            </a:endParaRPr>
          </a:p>
        </p:txBody>
      </p:sp>
    </p:spTree>
    <p:extLst>
      <p:ext uri="{BB962C8B-B14F-4D97-AF65-F5344CB8AC3E}">
        <p14:creationId xmlns:p14="http://schemas.microsoft.com/office/powerpoint/2010/main" val="2712640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034A35-A536-4DE1-B64F-55F44E96CC51}"/>
              </a:ext>
            </a:extLst>
          </p:cNvPr>
          <p:cNvSpPr>
            <a:spLocks noGrp="1"/>
          </p:cNvSpPr>
          <p:nvPr>
            <p:ph type="title"/>
          </p:nvPr>
        </p:nvSpPr>
        <p:spPr>
          <a:xfrm>
            <a:off x="1194202" y="445846"/>
            <a:ext cx="10137084" cy="1371030"/>
          </a:xfrm>
        </p:spPr>
        <p:txBody>
          <a:bodyPr/>
          <a:lstStyle/>
          <a:p>
            <a:br>
              <a:rPr lang="pl-PL" dirty="0"/>
            </a:br>
            <a:r>
              <a:rPr lang="pl-PL" b="1" dirty="0">
                <a:latin typeface="Times New Roman"/>
                <a:cs typeface="Times New Roman"/>
              </a:rPr>
              <a:t>PRAWIDŁOWE RELACJE </a:t>
            </a:r>
          </a:p>
        </p:txBody>
      </p:sp>
      <p:sp>
        <p:nvSpPr>
          <p:cNvPr id="3" name="Symbol zastępczy zawartości 2">
            <a:extLst>
              <a:ext uri="{FF2B5EF4-FFF2-40B4-BE49-F238E27FC236}">
                <a16:creationId xmlns:a16="http://schemas.microsoft.com/office/drawing/2014/main" id="{37816256-EE30-4907-8107-62527CEF3096}"/>
              </a:ext>
            </a:extLst>
          </p:cNvPr>
          <p:cNvSpPr>
            <a:spLocks noGrp="1"/>
          </p:cNvSpPr>
          <p:nvPr>
            <p:ph idx="1"/>
          </p:nvPr>
        </p:nvSpPr>
        <p:spPr>
          <a:xfrm>
            <a:off x="700635" y="2448990"/>
            <a:ext cx="10691265" cy="3480224"/>
          </a:xfrm>
        </p:spPr>
        <p:txBody>
          <a:bodyPr vert="horz" lIns="91440" tIns="45720" rIns="91440" bIns="45720" rtlCol="0" anchor="t">
            <a:normAutofit/>
          </a:bodyPr>
          <a:lstStyle/>
          <a:p>
            <a:pPr algn="just"/>
            <a:r>
              <a:rPr lang="pl-PL" sz="2400" dirty="0">
                <a:latin typeface="Times New Roman"/>
                <a:cs typeface="Times New Roman"/>
              </a:rPr>
              <a:t>Nie wszyscy uczniowie zdają sobie sprawę z tego jak ważną kwestią </a:t>
            </a:r>
            <a:br>
              <a:rPr lang="pl-PL" sz="2400" dirty="0">
                <a:latin typeface="Times New Roman"/>
              </a:rPr>
            </a:br>
            <a:r>
              <a:rPr lang="pl-PL" sz="2400" dirty="0">
                <a:latin typeface="Times New Roman"/>
                <a:cs typeface="Times New Roman"/>
              </a:rPr>
              <a:t>są prawidłowe relacje rówieśnicze. Myślę, że ten temat powinien </a:t>
            </a:r>
            <a:br>
              <a:rPr lang="pl-PL" sz="2400" dirty="0">
                <a:latin typeface="Times New Roman"/>
              </a:rPr>
            </a:br>
            <a:r>
              <a:rPr lang="pl-PL" sz="2400" dirty="0">
                <a:latin typeface="Times New Roman"/>
                <a:cs typeface="Times New Roman"/>
              </a:rPr>
              <a:t>być poruszany o wiele częściej ze względu na to jak wielki problem może </a:t>
            </a:r>
            <a:br>
              <a:rPr lang="pl-PL" sz="2400" dirty="0">
                <a:latin typeface="Times New Roman"/>
              </a:rPr>
            </a:br>
            <a:r>
              <a:rPr lang="pl-PL" sz="2400" dirty="0">
                <a:latin typeface="Times New Roman"/>
                <a:cs typeface="Times New Roman"/>
              </a:rPr>
              <a:t>on stanowić w obecnych czasach. </a:t>
            </a:r>
            <a:endParaRPr lang="pl-PL">
              <a:latin typeface="Times New Roman"/>
              <a:cs typeface="Times New Roman"/>
            </a:endParaRPr>
          </a:p>
          <a:p>
            <a:pPr algn="just"/>
            <a:r>
              <a:rPr lang="pl-PL" sz="2400" dirty="0">
                <a:latin typeface="Times New Roman"/>
                <a:cs typeface="Times New Roman"/>
              </a:rPr>
              <a:t>W mojej prezentacji chciałabym przedstawić problemy z którymi możemy borykać się w budowaniu relacji z innymi,  sposoby w jaki możemy te utrudnienia pokonać, a również korzyści jakie z nich wyniknął. </a:t>
            </a:r>
            <a:endParaRPr lang="pl-PL">
              <a:latin typeface="Times New Roman"/>
              <a:cs typeface="Times New Roman"/>
            </a:endParaRPr>
          </a:p>
        </p:txBody>
      </p:sp>
      <p:sp>
        <p:nvSpPr>
          <p:cNvPr id="4" name="Chmurka 3">
            <a:extLst>
              <a:ext uri="{FF2B5EF4-FFF2-40B4-BE49-F238E27FC236}">
                <a16:creationId xmlns:a16="http://schemas.microsoft.com/office/drawing/2014/main" id="{6E4863B6-C943-4DFF-9B78-7BB3D275BA8E}"/>
              </a:ext>
            </a:extLst>
          </p:cNvPr>
          <p:cNvSpPr/>
          <p:nvPr/>
        </p:nvSpPr>
        <p:spPr>
          <a:xfrm>
            <a:off x="7959435" y="858981"/>
            <a:ext cx="2329294" cy="134215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a:t>???</a:t>
            </a:r>
          </a:p>
        </p:txBody>
      </p:sp>
    </p:spTree>
    <p:extLst>
      <p:ext uri="{BB962C8B-B14F-4D97-AF65-F5344CB8AC3E}">
        <p14:creationId xmlns:p14="http://schemas.microsoft.com/office/powerpoint/2010/main" val="22719863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3CA38D-7BB0-4D35-BE00-0F48766027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76C81DE-F174-4120-8E09-864A4AA1E085}"/>
              </a:ext>
            </a:extLst>
          </p:cNvPr>
          <p:cNvSpPr>
            <a:spLocks noGrp="1"/>
          </p:cNvSpPr>
          <p:nvPr>
            <p:ph type="title"/>
          </p:nvPr>
        </p:nvSpPr>
        <p:spPr>
          <a:xfrm>
            <a:off x="700635" y="922096"/>
            <a:ext cx="10691265" cy="1371030"/>
          </a:xfrm>
        </p:spPr>
        <p:txBody>
          <a:bodyPr>
            <a:normAutofit/>
          </a:bodyPr>
          <a:lstStyle/>
          <a:p>
            <a:r>
              <a:rPr lang="pl-PL" b="1" dirty="0">
                <a:latin typeface="Times New Roman"/>
                <a:cs typeface="Times New Roman"/>
              </a:rPr>
              <a:t>Trudniejsze nawiązanie nici porozumienia</a:t>
            </a:r>
          </a:p>
        </p:txBody>
      </p:sp>
      <p:cxnSp>
        <p:nvCxnSpPr>
          <p:cNvPr id="13" name="Straight Connector 12">
            <a:extLst>
              <a:ext uri="{FF2B5EF4-FFF2-40B4-BE49-F238E27FC236}">
                <a16:creationId xmlns:a16="http://schemas.microsoft.com/office/drawing/2014/main" id="{4514FD1B-A0BF-4C73-A68E-4B1F7299F6A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6DA90532-E72F-4983-A994-A08C57E62077}"/>
              </a:ext>
            </a:extLst>
          </p:cNvPr>
          <p:cNvSpPr>
            <a:spLocks noGrp="1"/>
          </p:cNvSpPr>
          <p:nvPr>
            <p:ph idx="1"/>
          </p:nvPr>
        </p:nvSpPr>
        <p:spPr>
          <a:xfrm>
            <a:off x="700635" y="2518262"/>
            <a:ext cx="10691265" cy="3410952"/>
          </a:xfrm>
        </p:spPr>
        <p:txBody>
          <a:bodyPr vert="horz" lIns="91440" tIns="45720" rIns="91440" bIns="45720" rtlCol="0" anchor="t">
            <a:noAutofit/>
          </a:bodyPr>
          <a:lstStyle/>
          <a:p>
            <a:pPr algn="just"/>
            <a:r>
              <a:rPr lang="pl-PL" sz="2400" dirty="0">
                <a:latin typeface="Times New Roman"/>
                <a:cs typeface="Times New Roman"/>
              </a:rPr>
              <a:t>Na drodze do stworzenia dobrej relacji może stanąć trudniejsza sytuacja jaka panuje aktualnie na świecie. Możliwość poznania kogoś "na żywo" została diametralnie zmniejszona. Jedyny taki sposób na zawieranie nowych znajomości jest poznanie innych przez </a:t>
            </a:r>
            <a:r>
              <a:rPr lang="pl-PL" sz="2400" dirty="0" err="1">
                <a:latin typeface="Times New Roman"/>
                <a:cs typeface="Times New Roman"/>
              </a:rPr>
              <a:t>internet</a:t>
            </a:r>
            <a:r>
              <a:rPr lang="pl-PL" sz="2400" dirty="0">
                <a:latin typeface="Times New Roman"/>
                <a:cs typeface="Times New Roman"/>
              </a:rPr>
              <a:t> np. przez media społecznościowe. Ten sposób jest już od paru lat bardzo popularny, ale czy jest tak bardzo skuteczny jak poznanie się z kimś w prawdziwym życiu? Osobiście sądzę, że obydwa sposoby są skuteczne, ale zachowania różnych osób w </a:t>
            </a:r>
            <a:r>
              <a:rPr lang="pl-PL" sz="2400" dirty="0" err="1">
                <a:latin typeface="Times New Roman"/>
                <a:cs typeface="Times New Roman"/>
              </a:rPr>
              <a:t>internecie</a:t>
            </a:r>
            <a:r>
              <a:rPr lang="pl-PL" sz="2400" dirty="0">
                <a:latin typeface="Times New Roman"/>
                <a:cs typeface="Times New Roman"/>
              </a:rPr>
              <a:t> mogą być całkiem inne niż w prawdziwym życiu. Fakt, faktem ta kwestia może być utrudnieniem w prawidłowych relacjach. </a:t>
            </a:r>
          </a:p>
        </p:txBody>
      </p:sp>
      <p:cxnSp>
        <p:nvCxnSpPr>
          <p:cNvPr id="15" name="Straight Connector 14">
            <a:extLst>
              <a:ext uri="{FF2B5EF4-FFF2-40B4-BE49-F238E27FC236}">
                <a16:creationId xmlns:a16="http://schemas.microsoft.com/office/drawing/2014/main" id="{18B100A6-1EBC-40AB-BB7E-26807F3CFC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Obraz 4" descr="Obraz zawierający tekst&#10;&#10;Opis wygenerowany automatycznie">
            <a:extLst>
              <a:ext uri="{FF2B5EF4-FFF2-40B4-BE49-F238E27FC236}">
                <a16:creationId xmlns:a16="http://schemas.microsoft.com/office/drawing/2014/main" id="{9E758728-9065-432E-9882-8E25BEB3D19E}"/>
              </a:ext>
            </a:extLst>
          </p:cNvPr>
          <p:cNvPicPr>
            <a:picLocks noChangeAspect="1"/>
          </p:cNvPicPr>
          <p:nvPr/>
        </p:nvPicPr>
        <p:blipFill>
          <a:blip r:embed="rId2"/>
          <a:stretch>
            <a:fillRect/>
          </a:stretch>
        </p:blipFill>
        <p:spPr>
          <a:xfrm>
            <a:off x="9268734" y="1033967"/>
            <a:ext cx="2548898" cy="1362330"/>
          </a:xfrm>
          <a:prstGeom prst="rect">
            <a:avLst/>
          </a:prstGeom>
        </p:spPr>
      </p:pic>
    </p:spTree>
    <p:extLst>
      <p:ext uri="{BB962C8B-B14F-4D97-AF65-F5344CB8AC3E}">
        <p14:creationId xmlns:p14="http://schemas.microsoft.com/office/powerpoint/2010/main" val="6253651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7">
            <a:extLst>
              <a:ext uri="{FF2B5EF4-FFF2-40B4-BE49-F238E27FC236}">
                <a16:creationId xmlns:a16="http://schemas.microsoft.com/office/drawing/2014/main" id="{5F710FDB-0919-493E-8539-8240C23F1E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D2E00DD-DF66-456B-891F-5BCA04A75EF1}"/>
              </a:ext>
            </a:extLst>
          </p:cNvPr>
          <p:cNvSpPr>
            <a:spLocks noGrp="1"/>
          </p:cNvSpPr>
          <p:nvPr>
            <p:ph type="title"/>
          </p:nvPr>
        </p:nvSpPr>
        <p:spPr>
          <a:xfrm>
            <a:off x="711273" y="2027306"/>
            <a:ext cx="3396420" cy="4140903"/>
          </a:xfrm>
        </p:spPr>
        <p:txBody>
          <a:bodyPr>
            <a:normAutofit fontScale="90000"/>
          </a:bodyPr>
          <a:lstStyle/>
          <a:p>
            <a:pPr algn="ctr">
              <a:lnSpc>
                <a:spcPct val="90000"/>
              </a:lnSpc>
            </a:pPr>
            <a:r>
              <a:rPr lang="pl-PL" sz="2800" b="1" dirty="0">
                <a:latin typeface="Times New Roman"/>
                <a:cs typeface="Times New Roman"/>
              </a:rPr>
              <a:t>Bezpieczeństwo w </a:t>
            </a:r>
            <a:r>
              <a:rPr lang="pl-PL" sz="2800" b="1" dirty="0" err="1">
                <a:latin typeface="Times New Roman"/>
                <a:cs typeface="Times New Roman"/>
              </a:rPr>
              <a:t>internecie</a:t>
            </a:r>
            <a:r>
              <a:rPr lang="pl-PL" sz="2800" b="1" dirty="0">
                <a:latin typeface="Times New Roman"/>
                <a:cs typeface="Times New Roman"/>
              </a:rPr>
              <a:t>- </a:t>
            </a:r>
            <a:br>
              <a:rPr lang="pl-PL" sz="2800" b="1" dirty="0">
                <a:latin typeface="Times New Roman"/>
                <a:ea typeface="+mj-lt"/>
                <a:cs typeface="+mj-lt"/>
              </a:rPr>
            </a:br>
            <a:br>
              <a:rPr lang="pl-PL" sz="2800" b="1" dirty="0">
                <a:latin typeface="Times New Roman"/>
                <a:ea typeface="+mj-lt"/>
                <a:cs typeface="+mj-lt"/>
              </a:rPr>
            </a:br>
            <a:r>
              <a:rPr lang="pl-PL" sz="2400" dirty="0">
                <a:latin typeface="Times New Roman"/>
                <a:ea typeface="+mj-lt"/>
                <a:cs typeface="+mj-lt"/>
              </a:rPr>
              <a:t>Jeżeli poruszyłam już  temat poznawania ludzi w sieci, powinnam również podkreślić jak ważne jest zachowanie ostrożności w </a:t>
            </a:r>
            <a:r>
              <a:rPr lang="pl-PL" sz="2400" dirty="0" err="1">
                <a:latin typeface="Times New Roman"/>
                <a:ea typeface="+mj-lt"/>
                <a:cs typeface="+mj-lt"/>
              </a:rPr>
              <a:t>internecie</a:t>
            </a:r>
            <a:r>
              <a:rPr lang="pl-PL" sz="2400" dirty="0">
                <a:latin typeface="Times New Roman"/>
                <a:ea typeface="+mj-lt"/>
                <a:cs typeface="+mj-lt"/>
              </a:rPr>
              <a:t>.</a:t>
            </a:r>
            <a:r>
              <a:rPr lang="pl-PL" sz="2400" dirty="0">
                <a:ea typeface="+mj-lt"/>
                <a:cs typeface="+mj-lt"/>
              </a:rPr>
              <a:t> </a:t>
            </a:r>
            <a:endParaRPr lang="pl-PL" dirty="0"/>
          </a:p>
          <a:p>
            <a:pPr algn="ctr">
              <a:lnSpc>
                <a:spcPct val="90000"/>
              </a:lnSpc>
            </a:pPr>
            <a:endParaRPr lang="pl-PL" sz="2400" dirty="0"/>
          </a:p>
        </p:txBody>
      </p:sp>
      <p:cxnSp>
        <p:nvCxnSpPr>
          <p:cNvPr id="9" name="Straight Connector 9">
            <a:extLst>
              <a:ext uri="{FF2B5EF4-FFF2-40B4-BE49-F238E27FC236}">
                <a16:creationId xmlns:a16="http://schemas.microsoft.com/office/drawing/2014/main" id="{0AFF0B6C-73E2-4B40-9280-938C14922C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868629" y="723900"/>
            <a:ext cx="15948" cy="54500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BC4535B-48C6-4F22-9044-64D60832E6CC}"/>
              </a:ext>
            </a:extLst>
          </p:cNvPr>
          <p:cNvSpPr>
            <a:spLocks noGrp="1"/>
          </p:cNvSpPr>
          <p:nvPr>
            <p:ph idx="1"/>
          </p:nvPr>
        </p:nvSpPr>
        <p:spPr>
          <a:xfrm>
            <a:off x="5174013" y="510737"/>
            <a:ext cx="6812618" cy="5751224"/>
          </a:xfrm>
        </p:spPr>
        <p:txBody>
          <a:bodyPr vert="horz" lIns="91440" tIns="45720" rIns="91440" bIns="45720" rtlCol="0" anchor="t">
            <a:noAutofit/>
          </a:bodyPr>
          <a:lstStyle/>
          <a:p>
            <a:pPr algn="just"/>
            <a:r>
              <a:rPr lang="pl-PL" sz="2200" dirty="0">
                <a:latin typeface="Times New Roman"/>
                <a:cs typeface="Times New Roman"/>
              </a:rPr>
              <a:t>Po pierwsze, pomimo iż aktualnie takie przypadki nie są częste, powinniśmy uważać na to z kim się kontaktujemy. Nigdy nie mamy 100% pewności jakie zamiary ma ta druga osoba.</a:t>
            </a:r>
            <a:endParaRPr lang="pl-PL">
              <a:latin typeface="Times New Roman"/>
              <a:cs typeface="Times New Roman"/>
            </a:endParaRPr>
          </a:p>
          <a:p>
            <a:pPr algn="just"/>
            <a:r>
              <a:rPr lang="pl-PL" sz="2200" dirty="0">
                <a:latin typeface="Times New Roman"/>
                <a:cs typeface="Times New Roman"/>
              </a:rPr>
              <a:t>Jeżeli nie poznaliśmy bliżej danej osoby, nie powinno się podawać jej wielu informacji o sobie, a tym bardziej tych bardziej osobistych np. szczegółów naszego życia prywatnego.</a:t>
            </a:r>
          </a:p>
          <a:p>
            <a:pPr algn="just"/>
            <a:r>
              <a:rPr lang="pl-PL" sz="2200" dirty="0">
                <a:latin typeface="Times New Roman"/>
                <a:cs typeface="Times New Roman"/>
              </a:rPr>
              <a:t>Nie spotykaj się z nowo poznaną osobą. Moim zdaniem aby spotkać się z osobą z </a:t>
            </a:r>
            <a:r>
              <a:rPr lang="pl-PL" sz="2200" dirty="0" err="1">
                <a:latin typeface="Times New Roman"/>
                <a:cs typeface="Times New Roman"/>
              </a:rPr>
              <a:t>internetu</a:t>
            </a:r>
            <a:r>
              <a:rPr lang="pl-PL" sz="2200" dirty="0">
                <a:latin typeface="Times New Roman"/>
                <a:cs typeface="Times New Roman"/>
              </a:rPr>
              <a:t> trzeba ją w miarę możliwości dobrze poznać oraz musi ona zdobyć nasze 100% zaufanie. </a:t>
            </a:r>
          </a:p>
          <a:p>
            <a:pPr marL="0" indent="0" algn="just">
              <a:buNone/>
            </a:pPr>
            <a:r>
              <a:rPr lang="pl-PL" sz="2200" b="1" dirty="0">
                <a:latin typeface="Times New Roman"/>
                <a:cs typeface="Times New Roman"/>
              </a:rPr>
              <a:t>Bezpieczeństwo</a:t>
            </a:r>
            <a:r>
              <a:rPr lang="pl-PL" sz="2200" dirty="0">
                <a:latin typeface="Times New Roman"/>
                <a:cs typeface="Times New Roman"/>
              </a:rPr>
              <a:t> to bardzo ważna rzecz o której nigdy nie możemy zapominać. </a:t>
            </a:r>
          </a:p>
        </p:txBody>
      </p:sp>
      <p:pic>
        <p:nvPicPr>
          <p:cNvPr id="4" name="Obraz 4">
            <a:extLst>
              <a:ext uri="{FF2B5EF4-FFF2-40B4-BE49-F238E27FC236}">
                <a16:creationId xmlns:a16="http://schemas.microsoft.com/office/drawing/2014/main" id="{7375D136-D36D-48DC-BC49-F43348B82619}"/>
              </a:ext>
            </a:extLst>
          </p:cNvPr>
          <p:cNvPicPr>
            <a:picLocks noChangeAspect="1"/>
          </p:cNvPicPr>
          <p:nvPr/>
        </p:nvPicPr>
        <p:blipFill>
          <a:blip r:embed="rId2"/>
          <a:stretch>
            <a:fillRect/>
          </a:stretch>
        </p:blipFill>
        <p:spPr>
          <a:xfrm>
            <a:off x="1081668" y="243014"/>
            <a:ext cx="2743200" cy="1595535"/>
          </a:xfrm>
          <a:prstGeom prst="rect">
            <a:avLst/>
          </a:prstGeom>
        </p:spPr>
      </p:pic>
    </p:spTree>
    <p:extLst>
      <p:ext uri="{BB962C8B-B14F-4D97-AF65-F5344CB8AC3E}">
        <p14:creationId xmlns:p14="http://schemas.microsoft.com/office/powerpoint/2010/main" val="26444600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0AA2923-9AD8-4ADA-B452-50521DE9CB5D}"/>
              </a:ext>
            </a:extLst>
          </p:cNvPr>
          <p:cNvSpPr>
            <a:spLocks noGrp="1"/>
          </p:cNvSpPr>
          <p:nvPr>
            <p:ph type="title"/>
          </p:nvPr>
        </p:nvSpPr>
        <p:spPr>
          <a:xfrm>
            <a:off x="700635" y="717657"/>
            <a:ext cx="10691265" cy="1575469"/>
          </a:xfrm>
        </p:spPr>
        <p:txBody>
          <a:bodyPr/>
          <a:lstStyle/>
          <a:p>
            <a:r>
              <a:rPr lang="pl-PL" b="1" dirty="0">
                <a:latin typeface="Times New Roman"/>
                <a:cs typeface="Times New Roman"/>
              </a:rPr>
              <a:t>Negatywne skutki </a:t>
            </a:r>
            <a:r>
              <a:rPr lang="pl-PL" b="1" dirty="0" err="1">
                <a:latin typeface="Times New Roman"/>
                <a:cs typeface="Times New Roman"/>
              </a:rPr>
              <a:t>internetu</a:t>
            </a:r>
            <a:r>
              <a:rPr lang="pl-PL" b="1" dirty="0">
                <a:latin typeface="Times New Roman"/>
                <a:cs typeface="Times New Roman"/>
              </a:rPr>
              <a:t> (Cyberprzemoc)</a:t>
            </a:r>
          </a:p>
        </p:txBody>
      </p:sp>
      <p:sp>
        <p:nvSpPr>
          <p:cNvPr id="3" name="Symbol zastępczy zawartości 2">
            <a:extLst>
              <a:ext uri="{FF2B5EF4-FFF2-40B4-BE49-F238E27FC236}">
                <a16:creationId xmlns:a16="http://schemas.microsoft.com/office/drawing/2014/main" id="{6011B32F-C3E9-4891-954B-BB498FB07FF5}"/>
              </a:ext>
            </a:extLst>
          </p:cNvPr>
          <p:cNvSpPr>
            <a:spLocks noGrp="1"/>
          </p:cNvSpPr>
          <p:nvPr>
            <p:ph idx="1"/>
          </p:nvPr>
        </p:nvSpPr>
        <p:spPr>
          <a:xfrm>
            <a:off x="700635" y="2060809"/>
            <a:ext cx="10691265" cy="4360917"/>
          </a:xfrm>
        </p:spPr>
        <p:txBody>
          <a:bodyPr vert="horz" lIns="91440" tIns="45720" rIns="91440" bIns="45720" rtlCol="0" anchor="t">
            <a:normAutofit/>
          </a:bodyPr>
          <a:lstStyle/>
          <a:p>
            <a:pPr algn="just"/>
            <a:r>
              <a:rPr lang="pl-PL" sz="2200" dirty="0">
                <a:latin typeface="Times New Roman"/>
                <a:cs typeface="Times New Roman"/>
              </a:rPr>
              <a:t>Cyberprzemoc jest to kolejny bardzo poważny problem który jest po części związany z bezpieczeństwem w </a:t>
            </a:r>
            <a:r>
              <a:rPr lang="pl-PL" sz="2200" dirty="0" err="1">
                <a:latin typeface="Times New Roman"/>
                <a:cs typeface="Times New Roman"/>
              </a:rPr>
              <a:t>internecie</a:t>
            </a:r>
            <a:r>
              <a:rPr lang="pl-PL" sz="2200" dirty="0">
                <a:latin typeface="Times New Roman"/>
                <a:cs typeface="Times New Roman"/>
              </a:rPr>
              <a:t>. Oznacza to dokładniej nękanie, zastraszanie innych w sieci. Bardzo często, albo i nawet najczęściej występuję ona w formie nękania innych poprzez pisanie obraźliwych komentarzy. Moim zdaniem zachowanie osób które postępują w ten właśnie sposób jest straszne. Ludzie które robią takie rzeczy raczej nigdy nie zdają sobie sprawy z tego jak wielką przykrość mogą w ten sposób sprawić danej osobie i jakie konsekwencje może to mieć w jej życiu. Moim zdaniem nikt nie zasługuje na takie traktowanie i każdemu należy się chociaż trochę szacunku a inni powinni czasem powstrzymać się od wygłoszenia swojej opinii, która przede wszystkim nie wniesie nic wartościowego do życia autora danego </a:t>
            </a:r>
            <a:r>
              <a:rPr lang="pl-PL" sz="2200" dirty="0" err="1">
                <a:latin typeface="Times New Roman"/>
                <a:cs typeface="Times New Roman"/>
              </a:rPr>
              <a:t>posta</a:t>
            </a:r>
            <a:r>
              <a:rPr lang="pl-PL" sz="2200" dirty="0">
                <a:latin typeface="Times New Roman"/>
                <a:cs typeface="Times New Roman"/>
              </a:rPr>
              <a:t>.</a:t>
            </a:r>
            <a:endParaRPr lang="pl-PL">
              <a:latin typeface="Times New Roman"/>
              <a:cs typeface="Times New Roman"/>
            </a:endParaRPr>
          </a:p>
        </p:txBody>
      </p:sp>
      <p:pic>
        <p:nvPicPr>
          <p:cNvPr id="4" name="Obraz 4">
            <a:extLst>
              <a:ext uri="{FF2B5EF4-FFF2-40B4-BE49-F238E27FC236}">
                <a16:creationId xmlns:a16="http://schemas.microsoft.com/office/drawing/2014/main" id="{EB727BB5-FEA6-49F4-93A1-951D7C7EBDF0}"/>
              </a:ext>
            </a:extLst>
          </p:cNvPr>
          <p:cNvPicPr>
            <a:picLocks noChangeAspect="1"/>
          </p:cNvPicPr>
          <p:nvPr/>
        </p:nvPicPr>
        <p:blipFill>
          <a:blip r:embed="rId2"/>
          <a:stretch>
            <a:fillRect/>
          </a:stretch>
        </p:blipFill>
        <p:spPr>
          <a:xfrm>
            <a:off x="9571453" y="791875"/>
            <a:ext cx="2214214" cy="1308389"/>
          </a:xfrm>
          <a:prstGeom prst="rect">
            <a:avLst/>
          </a:prstGeom>
        </p:spPr>
      </p:pic>
    </p:spTree>
    <p:extLst>
      <p:ext uri="{BB962C8B-B14F-4D97-AF65-F5344CB8AC3E}">
        <p14:creationId xmlns:p14="http://schemas.microsoft.com/office/powerpoint/2010/main" val="33551382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F710FDB-0919-493E-8539-8240C23F1E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DF1C405-9D76-47DC-B0DD-7F5E5EE80E41}"/>
              </a:ext>
            </a:extLst>
          </p:cNvPr>
          <p:cNvSpPr>
            <a:spLocks noGrp="1"/>
          </p:cNvSpPr>
          <p:nvPr>
            <p:ph type="title"/>
          </p:nvPr>
        </p:nvSpPr>
        <p:spPr>
          <a:xfrm>
            <a:off x="528056" y="722812"/>
            <a:ext cx="2710030" cy="3708282"/>
          </a:xfrm>
        </p:spPr>
        <p:txBody>
          <a:bodyPr>
            <a:normAutofit/>
          </a:bodyPr>
          <a:lstStyle/>
          <a:p>
            <a:pPr algn="ctr"/>
            <a:r>
              <a:rPr lang="pl-PL" sz="2400" b="1" dirty="0">
                <a:latin typeface="Times New Roman"/>
                <a:cs typeface="Times New Roman"/>
              </a:rPr>
              <a:t>Znajomość zasad </a:t>
            </a:r>
            <a:r>
              <a:rPr lang="pl-PL" sz="2400" b="1" dirty="0" err="1">
                <a:latin typeface="Times New Roman"/>
                <a:cs typeface="Times New Roman"/>
              </a:rPr>
              <a:t>DObrego</a:t>
            </a:r>
            <a:r>
              <a:rPr lang="pl-PL" sz="2400" b="1" dirty="0">
                <a:latin typeface="Times New Roman"/>
                <a:cs typeface="Times New Roman"/>
              </a:rPr>
              <a:t> zachowania na co dzień w stosunku do rówieśników</a:t>
            </a:r>
            <a:r>
              <a:rPr lang="pl-PL" sz="2400" b="1" dirty="0"/>
              <a:t> </a:t>
            </a:r>
            <a:endParaRPr lang="pl-PL" dirty="0"/>
          </a:p>
        </p:txBody>
      </p:sp>
      <p:cxnSp>
        <p:nvCxnSpPr>
          <p:cNvPr id="10" name="Straight Connector 9">
            <a:extLst>
              <a:ext uri="{FF2B5EF4-FFF2-40B4-BE49-F238E27FC236}">
                <a16:creationId xmlns:a16="http://schemas.microsoft.com/office/drawing/2014/main" id="{F9EFE17E-B5DA-47FC-A72C-F0C7C86495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228265" y="723900"/>
            <a:ext cx="0" cy="5410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73E34982-C865-41BC-9CDC-960D1EAAA737}"/>
              </a:ext>
            </a:extLst>
          </p:cNvPr>
          <p:cNvSpPr>
            <a:spLocks noGrp="1"/>
          </p:cNvSpPr>
          <p:nvPr>
            <p:ph idx="1"/>
          </p:nvPr>
        </p:nvSpPr>
        <p:spPr>
          <a:xfrm>
            <a:off x="3518046" y="578015"/>
            <a:ext cx="8320832" cy="5553233"/>
          </a:xfrm>
        </p:spPr>
        <p:txBody>
          <a:bodyPr vert="horz" lIns="91440" tIns="45720" rIns="91440" bIns="45720" rtlCol="0" anchor="t">
            <a:noAutofit/>
          </a:bodyPr>
          <a:lstStyle/>
          <a:p>
            <a:pPr marL="0" indent="0" algn="just">
              <a:buNone/>
            </a:pPr>
            <a:r>
              <a:rPr lang="pl-PL" sz="2400" dirty="0">
                <a:latin typeface="Times New Roman"/>
                <a:cs typeface="Times New Roman"/>
              </a:rPr>
              <a:t>Szacunek do innych nie obowiązuje tylko i wyłacznie w sieci- </a:t>
            </a:r>
            <a:br>
              <a:rPr lang="pl-PL" sz="2400" dirty="0">
                <a:latin typeface="Times New Roman"/>
              </a:rPr>
            </a:br>
            <a:r>
              <a:rPr lang="pl-PL" sz="2400" dirty="0">
                <a:latin typeface="Times New Roman"/>
                <a:cs typeface="Times New Roman"/>
              </a:rPr>
              <a:t>w prawdziwym życiu jest on równie istotny. Obowiązują nas jakieś podstawowe zasady, które będą świadczyć o naszym dobrym wychowaniu, a mianowicie - </a:t>
            </a:r>
            <a:endParaRPr lang="pl-PL"/>
          </a:p>
          <a:p>
            <a:pPr marL="342900" indent="-342900" algn="just"/>
            <a:r>
              <a:rPr lang="pl-PL" sz="2400" dirty="0">
                <a:latin typeface="Times New Roman"/>
                <a:cs typeface="Times New Roman"/>
              </a:rPr>
              <a:t>każdego powinniśmy traktować dobrze, starać się być naprawdę miłym, a również otwartym. </a:t>
            </a:r>
          </a:p>
          <a:p>
            <a:pPr marL="342900" indent="-342900" algn="just"/>
            <a:r>
              <a:rPr lang="pl-PL" sz="2400" dirty="0">
                <a:latin typeface="Times New Roman"/>
                <a:cs typeface="Times New Roman"/>
              </a:rPr>
              <a:t>nie należy nikogo bezpodstawnie skreślać oraz oceniać</a:t>
            </a:r>
          </a:p>
          <a:p>
            <a:pPr marL="342900" indent="-342900" algn="just"/>
            <a:r>
              <a:rPr lang="pl-PL" sz="2400" dirty="0">
                <a:latin typeface="Times New Roman"/>
                <a:cs typeface="Times New Roman"/>
              </a:rPr>
              <a:t>zawsze powinniśmy słuchać zdania drugiej osoby oraz brać je pod uwagę.</a:t>
            </a:r>
          </a:p>
          <a:p>
            <a:pPr marL="0" indent="0" algn="just">
              <a:buNone/>
            </a:pPr>
            <a:r>
              <a:rPr lang="pl-PL" sz="2400" dirty="0">
                <a:latin typeface="Times New Roman"/>
                <a:cs typeface="Times New Roman"/>
              </a:rPr>
              <a:t>Wymieniłam pare z podstawowych zasad którymi powinniśmy się kierować w tworzeniu prawidłowych relacji rówieśniczych</a:t>
            </a:r>
            <a:r>
              <a:rPr lang="pl-PL" sz="2400" dirty="0"/>
              <a:t>.</a:t>
            </a:r>
          </a:p>
          <a:p>
            <a:pPr marL="342900" indent="-342900"/>
            <a:endParaRPr lang="pl-PL" sz="2400" dirty="0"/>
          </a:p>
        </p:txBody>
      </p:sp>
      <p:pic>
        <p:nvPicPr>
          <p:cNvPr id="4" name="Obraz 4">
            <a:extLst>
              <a:ext uri="{FF2B5EF4-FFF2-40B4-BE49-F238E27FC236}">
                <a16:creationId xmlns:a16="http://schemas.microsoft.com/office/drawing/2014/main" id="{D0560B2A-FF89-4A09-9798-38A46D590C50}"/>
              </a:ext>
            </a:extLst>
          </p:cNvPr>
          <p:cNvPicPr>
            <a:picLocks noChangeAspect="1"/>
          </p:cNvPicPr>
          <p:nvPr/>
        </p:nvPicPr>
        <p:blipFill>
          <a:blip r:embed="rId2"/>
          <a:stretch>
            <a:fillRect/>
          </a:stretch>
        </p:blipFill>
        <p:spPr>
          <a:xfrm>
            <a:off x="457876" y="3822123"/>
            <a:ext cx="2629829" cy="2307373"/>
          </a:xfrm>
          <a:prstGeom prst="rect">
            <a:avLst/>
          </a:prstGeom>
        </p:spPr>
      </p:pic>
    </p:spTree>
    <p:extLst>
      <p:ext uri="{BB962C8B-B14F-4D97-AF65-F5344CB8AC3E}">
        <p14:creationId xmlns:p14="http://schemas.microsoft.com/office/powerpoint/2010/main" val="31848111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5F710FDB-0919-493E-8539-8240C23F1E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229C30D7-C4CF-4C5E-B349-9C70FE9A203D}"/>
              </a:ext>
            </a:extLst>
          </p:cNvPr>
          <p:cNvSpPr>
            <a:spLocks noGrp="1"/>
          </p:cNvSpPr>
          <p:nvPr>
            <p:ph type="title"/>
          </p:nvPr>
        </p:nvSpPr>
        <p:spPr>
          <a:xfrm>
            <a:off x="700635" y="1173209"/>
            <a:ext cx="10691265" cy="1119917"/>
          </a:xfrm>
        </p:spPr>
        <p:txBody>
          <a:bodyPr>
            <a:normAutofit/>
          </a:bodyPr>
          <a:lstStyle/>
          <a:p>
            <a:r>
              <a:rPr lang="pl-PL" b="1" dirty="0">
                <a:latin typeface="Times New Roman"/>
                <a:cs typeface="Times New Roman"/>
              </a:rPr>
              <a:t>Akceptacja </a:t>
            </a:r>
            <a:r>
              <a:rPr lang="pl-PL" b="1" dirty="0" err="1">
                <a:latin typeface="Times New Roman"/>
                <a:cs typeface="Times New Roman"/>
              </a:rPr>
              <a:t>róŻnic</a:t>
            </a:r>
            <a:r>
              <a:rPr lang="pl-PL" b="1" dirty="0">
                <a:latin typeface="Times New Roman"/>
                <a:cs typeface="Times New Roman"/>
              </a:rPr>
              <a:t> między ludźmi</a:t>
            </a:r>
          </a:p>
        </p:txBody>
      </p:sp>
      <p:cxnSp>
        <p:nvCxnSpPr>
          <p:cNvPr id="6" name="Straight Connector 9">
            <a:extLst>
              <a:ext uri="{FF2B5EF4-FFF2-40B4-BE49-F238E27FC236}">
                <a16:creationId xmlns:a16="http://schemas.microsoft.com/office/drawing/2014/main" id="{033715A5-8048-453E-A44A-0F17BBB481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8638"/>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C68C64A6-EF4D-4C27-8014-F71041D481CD}"/>
              </a:ext>
            </a:extLst>
          </p:cNvPr>
          <p:cNvSpPr>
            <a:spLocks noGrp="1"/>
          </p:cNvSpPr>
          <p:nvPr>
            <p:ph idx="1"/>
          </p:nvPr>
        </p:nvSpPr>
        <p:spPr>
          <a:xfrm>
            <a:off x="704616" y="2024093"/>
            <a:ext cx="10725383" cy="4195732"/>
          </a:xfrm>
        </p:spPr>
        <p:txBody>
          <a:bodyPr vert="horz" lIns="91440" tIns="45720" rIns="91440" bIns="45720" rtlCol="0" anchor="t">
            <a:noAutofit/>
          </a:bodyPr>
          <a:lstStyle/>
          <a:p>
            <a:pPr marL="0" indent="0" algn="just">
              <a:buNone/>
            </a:pPr>
            <a:r>
              <a:rPr lang="pl-PL" sz="2400" dirty="0">
                <a:latin typeface="Times New Roman"/>
                <a:cs typeface="Times New Roman"/>
              </a:rPr>
              <a:t>Wszyscy się od siebie różnimy- pod względem wyglądu, charakteru lecz każdy z nas jest na swój sposób wyjątkowy oraz jedyny w swoim rodzaju. Każdy z nas jest po prostu inny. Jedni mają lepszą sytuacje finansową, inni trochę gorszą. Ludzie mogą mieć również różne poglądy, ale powinniśmy to akceptować. Wydaje mi się, że w aktualnych czasach akceptacja jest bardzo ważnym jak i potrzebnym terminem, bo tak wiele ludzi o niej najprościej w świecie zapomina. Gdy poznajemy drugą osobę nie powinniśmy zwracać swojej uwagi na to czy jej styl ubierania się nam podoba czy nie, czy jest bogata czy nie. Prawda jest taka, że powinno się patrzeć tylko i wyłącznie na osobowość drugiej osoby. Smutny jest fakt, że tak często ludzie o tym zapominają.</a:t>
            </a:r>
          </a:p>
        </p:txBody>
      </p:sp>
      <p:pic>
        <p:nvPicPr>
          <p:cNvPr id="4" name="Obraz 6" descr="Obraz zawierający tekst&#10;&#10;Opis wygenerowany automatycznie">
            <a:extLst>
              <a:ext uri="{FF2B5EF4-FFF2-40B4-BE49-F238E27FC236}">
                <a16:creationId xmlns:a16="http://schemas.microsoft.com/office/drawing/2014/main" id="{A7546B5D-2609-442E-8F96-B4E3E7031643}"/>
              </a:ext>
            </a:extLst>
          </p:cNvPr>
          <p:cNvPicPr>
            <a:picLocks noChangeAspect="1"/>
          </p:cNvPicPr>
          <p:nvPr/>
        </p:nvPicPr>
        <p:blipFill>
          <a:blip r:embed="rId2"/>
          <a:stretch>
            <a:fillRect/>
          </a:stretch>
        </p:blipFill>
        <p:spPr>
          <a:xfrm>
            <a:off x="4273072" y="166779"/>
            <a:ext cx="2743200" cy="1006492"/>
          </a:xfrm>
          <a:prstGeom prst="rect">
            <a:avLst/>
          </a:prstGeom>
        </p:spPr>
      </p:pic>
    </p:spTree>
    <p:extLst>
      <p:ext uri="{BB962C8B-B14F-4D97-AF65-F5344CB8AC3E}">
        <p14:creationId xmlns:p14="http://schemas.microsoft.com/office/powerpoint/2010/main" val="26715095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E193CB-6E8E-4464-9837-849FD503AF10}"/>
              </a:ext>
            </a:extLst>
          </p:cNvPr>
          <p:cNvSpPr>
            <a:spLocks noGrp="1"/>
          </p:cNvSpPr>
          <p:nvPr>
            <p:ph type="title"/>
          </p:nvPr>
        </p:nvSpPr>
        <p:spPr>
          <a:xfrm>
            <a:off x="700635" y="922096"/>
            <a:ext cx="10263802" cy="1371030"/>
          </a:xfrm>
        </p:spPr>
        <p:txBody>
          <a:bodyPr>
            <a:normAutofit/>
          </a:bodyPr>
          <a:lstStyle/>
          <a:p>
            <a:pPr algn="ctr"/>
            <a:r>
              <a:rPr lang="pl-PL" b="1" dirty="0">
                <a:latin typeface="Times New Roman"/>
                <a:cs typeface="Times New Roman"/>
              </a:rPr>
              <a:t>Dlaczego tak ważne jest poznawanie innych?</a:t>
            </a:r>
            <a:endParaRPr lang="pl-PL"/>
          </a:p>
        </p:txBody>
      </p:sp>
      <p:sp>
        <p:nvSpPr>
          <p:cNvPr id="3" name="Symbol zastępczy zawartości 2">
            <a:extLst>
              <a:ext uri="{FF2B5EF4-FFF2-40B4-BE49-F238E27FC236}">
                <a16:creationId xmlns:a16="http://schemas.microsoft.com/office/drawing/2014/main" id="{11139C52-DE5A-4EA6-9909-9572E0D8FB0A}"/>
              </a:ext>
            </a:extLst>
          </p:cNvPr>
          <p:cNvSpPr>
            <a:spLocks noGrp="1"/>
          </p:cNvSpPr>
          <p:nvPr>
            <p:ph idx="1"/>
          </p:nvPr>
        </p:nvSpPr>
        <p:spPr/>
        <p:txBody>
          <a:bodyPr vert="horz" lIns="91440" tIns="45720" rIns="91440" bIns="45720" rtlCol="0" anchor="t">
            <a:normAutofit/>
          </a:bodyPr>
          <a:lstStyle/>
          <a:p>
            <a:pPr algn="just"/>
            <a:r>
              <a:rPr lang="pl-PL" sz="2400" dirty="0">
                <a:latin typeface="Times New Roman"/>
                <a:cs typeface="Times New Roman"/>
              </a:rPr>
              <a:t>Dobre relacje z innymi mają naprawdę pozytywny wpływ na nasze życie. To właśnie dzięki nim młodzi ludzie nabierają doświadczenia życiowego, dzięki któremu jest po prostu łatwiej w przyszłości. Jedni są towarzyskimi duszami, a inni zamkniętymi w sobie introwertykami, lecz jasne jest to, że każdy z nas potrzebuje osoby która będzie przy nas w każdej przyjemnej jak i trudnej chwili. Jeżeli mamy nasze grono znajomych człowiek może tworzyć o wiele ciekawsze wspomnienia jak i najzwyczajniej w świecie być szczęśliwszym. Bo jak tu nie być szczęśliwym, gdy wokół mamy samych wartościowych ludzi? </a:t>
            </a:r>
          </a:p>
        </p:txBody>
      </p:sp>
    </p:spTree>
    <p:extLst>
      <p:ext uri="{BB962C8B-B14F-4D97-AF65-F5344CB8AC3E}">
        <p14:creationId xmlns:p14="http://schemas.microsoft.com/office/powerpoint/2010/main" val="40274102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F00E80-B418-4CFD-A3CB-6C7365315958}"/>
              </a:ext>
            </a:extLst>
          </p:cNvPr>
          <p:cNvSpPr>
            <a:spLocks noGrp="1"/>
          </p:cNvSpPr>
          <p:nvPr>
            <p:ph type="title"/>
          </p:nvPr>
        </p:nvSpPr>
        <p:spPr/>
        <p:txBody>
          <a:bodyPr/>
          <a:lstStyle/>
          <a:p>
            <a:r>
              <a:rPr lang="pl-PL" b="1"/>
              <a:t>zakończenie</a:t>
            </a:r>
          </a:p>
        </p:txBody>
      </p:sp>
      <p:sp>
        <p:nvSpPr>
          <p:cNvPr id="3" name="Symbol zastępczy zawartości 2">
            <a:extLst>
              <a:ext uri="{FF2B5EF4-FFF2-40B4-BE49-F238E27FC236}">
                <a16:creationId xmlns:a16="http://schemas.microsoft.com/office/drawing/2014/main" id="{E118E666-54FB-4D84-B7AF-CD441A131E17}"/>
              </a:ext>
            </a:extLst>
          </p:cNvPr>
          <p:cNvSpPr>
            <a:spLocks noGrp="1"/>
          </p:cNvSpPr>
          <p:nvPr>
            <p:ph idx="1"/>
          </p:nvPr>
        </p:nvSpPr>
        <p:spPr/>
        <p:txBody>
          <a:bodyPr vert="horz" lIns="91440" tIns="45720" rIns="91440" bIns="45720" rtlCol="0" anchor="t">
            <a:normAutofit/>
          </a:bodyPr>
          <a:lstStyle/>
          <a:p>
            <a:pPr algn="just"/>
            <a:r>
              <a:rPr lang="pl-PL" sz="2400" dirty="0">
                <a:latin typeface="Times New Roman"/>
                <a:cs typeface="Times New Roman"/>
              </a:rPr>
              <a:t>Podsumowując- relacje rówieśnicze są niezaprzeczalnie bardzo ważne.</a:t>
            </a:r>
            <a:endParaRPr lang="pl-PL" dirty="0">
              <a:latin typeface="Times New Roman"/>
              <a:cs typeface="Times New Roman"/>
            </a:endParaRPr>
          </a:p>
        </p:txBody>
      </p:sp>
      <p:pic>
        <p:nvPicPr>
          <p:cNvPr id="4" name="Obraz 4" descr="Obraz zawierający osoba, strój kąpielowy, pływanie, majtki&#10;&#10;Opis wygenerowany automatycznie">
            <a:extLst>
              <a:ext uri="{FF2B5EF4-FFF2-40B4-BE49-F238E27FC236}">
                <a16:creationId xmlns:a16="http://schemas.microsoft.com/office/drawing/2014/main" id="{7A96A714-5CD3-4B46-8933-5A122F37290A}"/>
              </a:ext>
            </a:extLst>
          </p:cNvPr>
          <p:cNvPicPr>
            <a:picLocks noChangeAspect="1"/>
          </p:cNvPicPr>
          <p:nvPr/>
        </p:nvPicPr>
        <p:blipFill>
          <a:blip r:embed="rId2"/>
          <a:stretch>
            <a:fillRect/>
          </a:stretch>
        </p:blipFill>
        <p:spPr>
          <a:xfrm>
            <a:off x="3735796" y="2988632"/>
            <a:ext cx="4366864" cy="2876550"/>
          </a:xfrm>
          <a:prstGeom prst="rect">
            <a:avLst/>
          </a:prstGeom>
        </p:spPr>
      </p:pic>
    </p:spTree>
    <p:extLst>
      <p:ext uri="{BB962C8B-B14F-4D97-AF65-F5344CB8AC3E}">
        <p14:creationId xmlns:p14="http://schemas.microsoft.com/office/powerpoint/2010/main" val="14311424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ChronicleVTI">
  <a:themeElements>
    <a:clrScheme name="Chronicle">
      <a:dk1>
        <a:srgbClr val="000000"/>
      </a:dk1>
      <a:lt1>
        <a:srgbClr val="FFFFFF"/>
      </a:lt1>
      <a:dk2>
        <a:srgbClr val="1C1C32"/>
      </a:dk2>
      <a:lt2>
        <a:srgbClr val="F8F4F1"/>
      </a:lt2>
      <a:accent1>
        <a:srgbClr val="734B67"/>
      </a:accent1>
      <a:accent2>
        <a:srgbClr val="959EBB"/>
      </a:accent2>
      <a:accent3>
        <a:srgbClr val="596781"/>
      </a:accent3>
      <a:accent4>
        <a:srgbClr val="7F6E8C"/>
      </a:accent4>
      <a:accent5>
        <a:srgbClr val="DB9A8F"/>
      </a:accent5>
      <a:accent6>
        <a:srgbClr val="C29AB1"/>
      </a:accent6>
      <a:hlink>
        <a:srgbClr val="778BA2"/>
      </a:hlink>
      <a:folHlink>
        <a:srgbClr val="A27C99"/>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eferenceId xmlns="b64080cf-e58d-44dc-9b8e-87f4fe0a482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71038DAFD0F29C48ABED2E733B9CB66C" ma:contentTypeVersion="9" ma:contentTypeDescription="Utwórz nowy dokument." ma:contentTypeScope="" ma:versionID="a49e2a5e54213de4bf57aa8c1f045866">
  <xsd:schema xmlns:xsd="http://www.w3.org/2001/XMLSchema" xmlns:xs="http://www.w3.org/2001/XMLSchema" xmlns:p="http://schemas.microsoft.com/office/2006/metadata/properties" xmlns:ns2="b64080cf-e58d-44dc-9b8e-87f4fe0a482c" targetNamespace="http://schemas.microsoft.com/office/2006/metadata/properties" ma:root="true" ma:fieldsID="c48be6b44c669c3230c69b3e133132c2" ns2:_="">
    <xsd:import namespace="b64080cf-e58d-44dc-9b8e-87f4fe0a482c"/>
    <xsd:element name="properties">
      <xsd:complexType>
        <xsd:sequence>
          <xsd:element name="documentManagement">
            <xsd:complexType>
              <xsd:all>
                <xsd:element ref="ns2:ReferenceId" minOccurs="0"/>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4080cf-e58d-44dc-9b8e-87f4fe0a482c" elementFormDefault="qualified">
    <xsd:import namespace="http://schemas.microsoft.com/office/2006/documentManagement/types"/>
    <xsd:import namespace="http://schemas.microsoft.com/office/infopath/2007/PartnerControls"/>
    <xsd:element name="ReferenceId" ma:index="8" nillable="true" ma:displayName="ReferenceId" ma:indexed="true" ma:internalName="ReferenceId">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0D2B8F-0EB4-4D0D-A73F-7513523AE024}">
  <ds:schemaRefs>
    <ds:schemaRef ds:uri="http://schemas.microsoft.com/office/2006/metadata/properties"/>
    <ds:schemaRef ds:uri="http://schemas.microsoft.com/office/infopath/2007/PartnerControls"/>
    <ds:schemaRef ds:uri="b64080cf-e58d-44dc-9b8e-87f4fe0a482c"/>
  </ds:schemaRefs>
</ds:datastoreItem>
</file>

<file path=customXml/itemProps2.xml><?xml version="1.0" encoding="utf-8"?>
<ds:datastoreItem xmlns:ds="http://schemas.openxmlformats.org/officeDocument/2006/customXml" ds:itemID="{11FFB600-F9A0-4619-88FE-BF530ED11E98}">
  <ds:schemaRefs>
    <ds:schemaRef ds:uri="http://schemas.microsoft.com/sharepoint/v3/contenttype/forms"/>
  </ds:schemaRefs>
</ds:datastoreItem>
</file>

<file path=customXml/itemProps3.xml><?xml version="1.0" encoding="utf-8"?>
<ds:datastoreItem xmlns:ds="http://schemas.openxmlformats.org/officeDocument/2006/customXml" ds:itemID="{90FD3706-96D7-4C99-83AE-2AA4E4DA0B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4080cf-e58d-44dc-9b8e-87f4fe0a482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Panoramiczny</PresentationFormat>
  <Paragraphs>0</Paragraphs>
  <Slides>10</Slides>
  <Notes>0</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ChronicleVTI</vt:lpstr>
      <vt:lpstr>Prawidłowe relacje rówieśnicze źródłem bezpieczeństwa</vt:lpstr>
      <vt:lpstr> PRAWIDŁOWE RELACJE </vt:lpstr>
      <vt:lpstr>Trudniejsze nawiązanie nici porozumienia</vt:lpstr>
      <vt:lpstr>Bezpieczeństwo w internecie-   Jeżeli poruszyłam już  temat poznawania ludzi w sieci, powinnam również podkreślić jak ważne jest zachowanie ostrożności w internecie.  </vt:lpstr>
      <vt:lpstr>Negatywne skutki internetu (Cyberprzemoc)</vt:lpstr>
      <vt:lpstr>Znajomość zasad DObrego zachowania na co dzień w stosunku do rówieśników </vt:lpstr>
      <vt:lpstr>Akceptacja róŻnic między ludźmi</vt:lpstr>
      <vt:lpstr>Dlaczego tak ważne jest poznawanie innych?</vt:lpstr>
      <vt:lpstr>zakończenie</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Prawidłowe relacje rówieśnicze źródłem bezpieczeństwa</dc:title>
  <dc:creator/>
  <cp:lastModifiedBy/>
  <cp:revision>720</cp:revision>
  <dcterms:created xsi:type="dcterms:W3CDTF">2021-03-31T11:35:50Z</dcterms:created>
  <dcterms:modified xsi:type="dcterms:W3CDTF">2021-04-25T10:02:51Z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0x01010071038DAFD0F29C48ABED2E733B9CB66C</vt:lpwstr>
  </property>
  <property fmtid="{D5CDD505-2E9C-101B-9397-08002B2CF9AE}" pid="3" name="Order">
    <vt:r8>2200</vt:r8>
  </property>
  <property fmtid="{D5CDD505-2E9C-101B-9397-08002B2CF9AE}" pid="4" name="_ExtendedDescription">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ies>
</file>