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6"/>
  </p:notesMasterIdLst>
  <p:handoutMasterIdLst>
    <p:handoutMasterId r:id="rId17"/>
  </p:handoutMasterIdLst>
  <p:sldIdLst>
    <p:sldId id="267" r:id="rId5"/>
    <p:sldId id="278" r:id="rId6"/>
    <p:sldId id="279" r:id="rId7"/>
    <p:sldId id="280" r:id="rId8"/>
    <p:sldId id="281" r:id="rId9"/>
    <p:sldId id="283" r:id="rId10"/>
    <p:sldId id="272" r:id="rId11"/>
    <p:sldId id="271" r:id="rId12"/>
    <p:sldId id="273" r:id="rId13"/>
    <p:sldId id="282" r:id="rId14"/>
    <p:sldId id="269" r:id="rId15"/>
  </p:sldIdLst>
  <p:sldSz cx="12188825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6" autoAdjust="0"/>
    <p:restoredTop sz="94599" autoAdjust="0"/>
  </p:normalViewPr>
  <p:slideViewPr>
    <p:cSldViewPr>
      <p:cViewPr varScale="1">
        <p:scale>
          <a:sx n="114" d="100"/>
          <a:sy n="114" d="100"/>
        </p:scale>
        <p:origin x="246" y="11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Kliknij, aby edytować style wzorca tekstu</a:t>
            </a:r>
          </a:p>
          <a:p>
            <a:pPr lvl="1" rtl="0"/>
            <a:r>
              <a:t>Drugi poziom</a:t>
            </a:r>
          </a:p>
          <a:p>
            <a:pPr lvl="2" rtl="0"/>
            <a:r>
              <a:t>Trzeci poziom</a:t>
            </a:r>
          </a:p>
          <a:p>
            <a:pPr lvl="3" rtl="0"/>
            <a:r>
              <a:t>Czwarty poziom</a:t>
            </a:r>
          </a:p>
          <a:p>
            <a:pPr lvl="4" rtl="0"/>
            <a:r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/>
              <a:t>Kliknij, aby edytować styl wzorca podtytułu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upa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w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9" name="Ow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0" name="Grupa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Łącznik prosty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Łącznik prosty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upa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w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5" name="Ow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6" name="Grupa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Łącznik prosty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Łącznik prosty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upa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w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w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upa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Łącznik prosty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Łącznik prosty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8" name="Prostokąt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2400"/>
          </a:p>
        </p:txBody>
      </p:sp>
      <p:sp>
        <p:nvSpPr>
          <p:cNvPr id="8" name="Prostokąt zaokrąglony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Kliknij, aby edytować style wzorca tekstu</a:t>
            </a:r>
          </a:p>
          <a:p>
            <a:pPr lvl="1" rtl="0"/>
            <a:r>
              <a:t>Drugi poziom</a:t>
            </a:r>
          </a:p>
          <a:p>
            <a:pPr lvl="2" rtl="0"/>
            <a:r>
              <a:t>Trzeci poziom</a:t>
            </a:r>
          </a:p>
          <a:p>
            <a:pPr lvl="3" rtl="0"/>
            <a:r>
              <a:t>Czwarty poziom</a:t>
            </a:r>
          </a:p>
          <a:p>
            <a:pPr lvl="4" rtl="0"/>
            <a:r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Krzysztof_Kamil_Baczy%C5%84ski" TargetMode="External"/><Relationship Id="rId2" Type="http://schemas.openxmlformats.org/officeDocument/2006/relationships/hyperlink" Target="https://dzieje.pl/kultura-i-sztuka/sejm-ustanowil-rok-2021-rokiem-krzysztofa-kamila-baczynskiego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51326" y="2132856"/>
            <a:ext cx="9686172" cy="1625599"/>
          </a:xfrm>
        </p:spPr>
        <p:txBody>
          <a:bodyPr rtlCol="0">
            <a:normAutofit fontScale="90000"/>
          </a:bodyPr>
          <a:lstStyle/>
          <a:p>
            <a:pPr rtl="0"/>
            <a:r>
              <a:rPr lang="pl" dirty="0"/>
              <a:t>2021 </a:t>
            </a:r>
            <a:br>
              <a:rPr lang="pl" dirty="0"/>
            </a:br>
            <a:r>
              <a:rPr lang="pl" dirty="0"/>
              <a:t>rokiem Krzysztofa Kamila Baczyńskiego</a:t>
            </a: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DB23DF48-BD09-4730-B5C2-A54D8AF9123D}"/>
              </a:ext>
            </a:extLst>
          </p:cNvPr>
          <p:cNvSpPr txBox="1"/>
          <p:nvPr/>
        </p:nvSpPr>
        <p:spPr>
          <a:xfrm>
            <a:off x="2386000" y="548680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latin typeface="+mj-lt"/>
              </a:rPr>
              <a:t>Tak właśnie przedstawia się sywetka Krzysztofa Kamila Baczyńskiego oraz jego dzieła.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0BF70BB-444E-4D11-BD13-74446ADBAC96}"/>
              </a:ext>
            </a:extLst>
          </p:cNvPr>
          <p:cNvSpPr txBox="1"/>
          <p:nvPr/>
        </p:nvSpPr>
        <p:spPr>
          <a:xfrm>
            <a:off x="4942284" y="3634641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latin typeface="+mj-lt"/>
              </a:rPr>
              <a:t>Dziękuję za uwagę :)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B05D9B-52D2-4836-9EB8-87A072B353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2204864"/>
            <a:ext cx="5040618" cy="398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7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4ADA415E-7AFA-4A7B-BF7F-131470F71BE4}"/>
              </a:ext>
            </a:extLst>
          </p:cNvPr>
          <p:cNvSpPr txBox="1"/>
          <p:nvPr/>
        </p:nvSpPr>
        <p:spPr>
          <a:xfrm>
            <a:off x="3574132" y="2636912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/>
              <a:t>Prezentację utworzył: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F69FE7D-2668-4EC5-AFD8-A7A1B6F931AF}"/>
              </a:ext>
            </a:extLst>
          </p:cNvPr>
          <p:cNvSpPr txBox="1"/>
          <p:nvPr/>
        </p:nvSpPr>
        <p:spPr>
          <a:xfrm>
            <a:off x="3574132" y="371703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Konrad Baczewski, </a:t>
            </a:r>
            <a:r>
              <a:rPr lang="pl-PL" dirty="0" err="1"/>
              <a:t>kl</a:t>
            </a:r>
            <a:r>
              <a:rPr lang="pl-PL" dirty="0"/>
              <a:t> IIM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9CE594E-2DC3-4083-A740-E9C126E1770C}"/>
              </a:ext>
            </a:extLst>
          </p:cNvPr>
          <p:cNvSpPr txBox="1"/>
          <p:nvPr/>
        </p:nvSpPr>
        <p:spPr>
          <a:xfrm>
            <a:off x="621804" y="5157192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Wykorzystane źródła: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hlinkClick r:id="rId2"/>
              </a:rPr>
              <a:t>https://dzieje.pl/kultura-i-sztuka/sejm-ustanowil-rok-2021-rokiem-krzysztofa-kamila-baczynskiego</a:t>
            </a:r>
            <a:endParaRPr lang="pl-PL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hlinkClick r:id="rId3"/>
              </a:rPr>
              <a:t>https://pl.wikipedia.org/wiki/Krzysztof_Kamil_Baczy%C5%84ski</a:t>
            </a:r>
            <a:r>
              <a:rPr lang="pl-PL" sz="1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/>
              <a:t>Zdjęcia z google grafika</a:t>
            </a:r>
          </a:p>
        </p:txBody>
      </p:sp>
    </p:spTree>
    <p:extLst>
      <p:ext uri="{BB962C8B-B14F-4D97-AF65-F5344CB8AC3E}">
        <p14:creationId xmlns:p14="http://schemas.microsoft.com/office/powerpoint/2010/main" val="10392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7FA33AEE-2332-45FD-8793-FC7EE51EB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836" y="1392064"/>
            <a:ext cx="6552728" cy="5061272"/>
          </a:xfrm>
        </p:spPr>
        <p:txBody>
          <a:bodyPr>
            <a:noAutofit/>
          </a:bodyPr>
          <a:lstStyle/>
          <a:p>
            <a:r>
              <a:rPr lang="pl-PL" sz="1500" dirty="0"/>
              <a:t>Jego pseudonimy to: „Jan Bugaj”, „Emil”, „Jan Krzyski”, „Krzysztof”, „Piotr Smugosz”, „Krzysztof Zieliński”, „Krzyś”</a:t>
            </a:r>
            <a:endParaRPr lang="pl-PL" sz="1500" dirty="0">
              <a:solidFill>
                <a:srgbClr val="202122"/>
              </a:solidFill>
            </a:endParaRPr>
          </a:p>
          <a:p>
            <a:r>
              <a:rPr lang="pl-PL" sz="1500" dirty="0"/>
              <a:t>Ojciec Stanisław Baczyński, matka Stefania Baczyńska</a:t>
            </a:r>
          </a:p>
          <a:p>
            <a:r>
              <a:rPr lang="pl-PL" sz="1500" dirty="0"/>
              <a:t>Urodził się 22 stycznia 1921 r. w Warszawie, a zmarł 4 sierpnia 1944 r. w także w Warszawie.</a:t>
            </a:r>
          </a:p>
          <a:p>
            <a:r>
              <a:rPr lang="pl-PL" sz="1500" dirty="0"/>
              <a:t>Jest on polskim poetą z czasów wojny, który tworzył także rysunki.</a:t>
            </a:r>
          </a:p>
          <a:p>
            <a:r>
              <a:rPr lang="pl-PL" sz="1500" dirty="0"/>
              <a:t>Baczyński posługiwał się urozmaiconą wersyfikacją, stosując różne formaty wiersza sylabicznego, sylabotonicznego i tonicznego, w tym trzynastozgłoskowiec i siedmiozgłoskowiec, jak również zróżnicowane strofy.</a:t>
            </a:r>
          </a:p>
          <a:p>
            <a:r>
              <a:rPr lang="pl-PL" sz="1500" dirty="0"/>
              <a:t>Podchorąży Armii Krajowej, podharcmistrz Szarych Szeregów, jeden z przedstawicieli pokolenia Kolumbów.</a:t>
            </a:r>
          </a:p>
          <a:p>
            <a:r>
              <a:rPr lang="pl-PL" sz="1500" dirty="0"/>
              <a:t>Zginął w czasie powstania warszawskiego jako żołnierz batalionu „Parasol” Armii Krajowej.</a:t>
            </a:r>
          </a:p>
          <a:p>
            <a:r>
              <a:rPr lang="pl-PL" sz="1500" dirty="0"/>
              <a:t>Ma trzy odznaczenia: Order Odrodzenia Polski, Polonia Restituta; Krzyż Armii Krajowej i Medal za Warszawę 1939-1945</a:t>
            </a:r>
          </a:p>
        </p:txBody>
      </p:sp>
      <p:sp>
        <p:nvSpPr>
          <p:cNvPr id="9" name="Tytuł 8">
            <a:extLst>
              <a:ext uri="{FF2B5EF4-FFF2-40B4-BE49-F238E27FC236}">
                <a16:creationId xmlns:a16="http://schemas.microsoft.com/office/drawing/2014/main" id="{86AD60C1-9634-4080-8FCF-91DFB7389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620688"/>
            <a:ext cx="9751060" cy="619472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Krzysztof Kamil Baczyński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1AB1C2-B6E6-4F8D-9FC5-9F7023384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644" y="1240160"/>
            <a:ext cx="32289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4A0CA96E-756F-4954-AC6F-F1F267088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12" y="1957926"/>
            <a:ext cx="10873208" cy="4253458"/>
          </a:xfrm>
        </p:spPr>
        <p:txBody>
          <a:bodyPr>
            <a:normAutofit fontScale="77500" lnSpcReduction="20000"/>
          </a:bodyPr>
          <a:lstStyle/>
          <a:p>
            <a:r>
              <a:rPr lang="pl-PL" i="1" dirty="0"/>
              <a:t>Elegia o... [chłopcu polskim]</a:t>
            </a:r>
          </a:p>
          <a:p>
            <a:r>
              <a:rPr lang="pl-PL" i="1" dirty="0"/>
              <a:t>Mazowsze</a:t>
            </a:r>
          </a:p>
          <a:p>
            <a:r>
              <a:rPr lang="pl-PL" i="1" dirty="0"/>
              <a:t>Historia</a:t>
            </a:r>
          </a:p>
          <a:p>
            <a:r>
              <a:rPr lang="pl-PL" i="1" dirty="0"/>
              <a:t>Spojrzenie</a:t>
            </a:r>
          </a:p>
          <a:p>
            <a:r>
              <a:rPr lang="pl-PL" i="1" dirty="0"/>
              <a:t>Pragnienia</a:t>
            </a:r>
          </a:p>
          <a:p>
            <a:r>
              <a:rPr lang="pl-PL" i="1" dirty="0"/>
              <a:t>Ten czas</a:t>
            </a:r>
          </a:p>
          <a:p>
            <a:r>
              <a:rPr lang="pl-PL" i="1" dirty="0"/>
              <a:t>Pokolenie</a:t>
            </a:r>
          </a:p>
          <a:p>
            <a:r>
              <a:rPr lang="pl-PL" i="1" dirty="0"/>
              <a:t>Biała magia</a:t>
            </a:r>
          </a:p>
          <a:p>
            <a:r>
              <a:rPr lang="pl-PL" i="1" dirty="0"/>
              <a:t>Gdy broń dymiącą z dłoni wyjmę...</a:t>
            </a:r>
          </a:p>
          <a:p>
            <a:r>
              <a:rPr lang="pl-PL" i="1" dirty="0"/>
              <a:t>Polacy</a:t>
            </a:r>
          </a:p>
        </p:txBody>
      </p:sp>
      <p:sp>
        <p:nvSpPr>
          <p:cNvPr id="11" name="Tytuł 10">
            <a:extLst>
              <a:ext uri="{FF2B5EF4-FFF2-40B4-BE49-F238E27FC236}">
                <a16:creationId xmlns:a16="http://schemas.microsoft.com/office/drawing/2014/main" id="{EBFA9BF0-114F-46CC-9B56-432EFC7D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2" y="476672"/>
            <a:ext cx="9751060" cy="812800"/>
          </a:xfrm>
        </p:spPr>
        <p:txBody>
          <a:bodyPr/>
          <a:lstStyle/>
          <a:p>
            <a:pPr algn="ctr"/>
            <a:r>
              <a:rPr lang="pl-PL" dirty="0"/>
              <a:t>Popularne utwory Krzysztofa Kamila Baczyńskiego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88B728-AF09-47BD-9982-A33442E6A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72" y="1448884"/>
            <a:ext cx="33528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4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D30FD7-D260-4821-AD44-5161262329C5}"/>
              </a:ext>
            </a:extLst>
          </p:cNvPr>
          <p:cNvSpPr txBox="1"/>
          <p:nvPr/>
        </p:nvSpPr>
        <p:spPr>
          <a:xfrm>
            <a:off x="873832" y="548680"/>
            <a:ext cx="10441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Constantia (Headings)"/>
              </a:rPr>
              <a:t>Zachowało się również kilkaset rysunków i grafik Baczyńskiego. Oto kilka z nich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9FFEE1-972D-49FC-BCA6-250FC4178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46" y="2318643"/>
            <a:ext cx="2701417" cy="28464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536C83-608B-470B-A6AB-BEAD5CC0E8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168" y="3992044"/>
            <a:ext cx="3015846" cy="23488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C17488-CFDA-49A3-BC15-D57AD0FFA4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4" y="1553264"/>
            <a:ext cx="3209172" cy="20471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3621B56-3597-4AA7-9B76-4877DDE700A3}"/>
              </a:ext>
            </a:extLst>
          </p:cNvPr>
          <p:cNvSpPr txBox="1"/>
          <p:nvPr/>
        </p:nvSpPr>
        <p:spPr>
          <a:xfrm>
            <a:off x="3430116" y="374186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„Koty”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441BBA-B78E-4B37-9114-1720950CD52D}"/>
              </a:ext>
            </a:extLst>
          </p:cNvPr>
          <p:cNvSpPr txBox="1"/>
          <p:nvPr/>
        </p:nvSpPr>
        <p:spPr>
          <a:xfrm>
            <a:off x="7030516" y="498043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„Zima”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541C47-271D-40EE-BF2A-153A8F18AA28}"/>
              </a:ext>
            </a:extLst>
          </p:cNvPr>
          <p:cNvSpPr txBox="1"/>
          <p:nvPr/>
        </p:nvSpPr>
        <p:spPr>
          <a:xfrm>
            <a:off x="8326660" y="225299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„Pocztówka z Jugosławii”</a:t>
            </a:r>
          </a:p>
        </p:txBody>
      </p:sp>
    </p:spTree>
    <p:extLst>
      <p:ext uri="{BB962C8B-B14F-4D97-AF65-F5344CB8AC3E}">
        <p14:creationId xmlns:p14="http://schemas.microsoft.com/office/powerpoint/2010/main" val="290802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4C3898-8029-4CA1-96D0-EBBC024B0B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68" y="548680"/>
            <a:ext cx="3391929" cy="2745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D84541-80E1-43AD-988B-F7C34BB5B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25" y="2276872"/>
            <a:ext cx="2880320" cy="34179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EB293E-9567-4AAF-BB0C-E737D9B9B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748" y="3717032"/>
            <a:ext cx="2478152" cy="26047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BE9A98-6152-4127-8ED5-476526EDFF14}"/>
              </a:ext>
            </a:extLst>
          </p:cNvPr>
          <p:cNvSpPr txBox="1"/>
          <p:nvPr/>
        </p:nvSpPr>
        <p:spPr>
          <a:xfrm>
            <a:off x="7606580" y="476653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„Roślina”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1D72FA-F50D-4523-9C8A-FCA037EA4804}"/>
              </a:ext>
            </a:extLst>
          </p:cNvPr>
          <p:cNvSpPr txBox="1"/>
          <p:nvPr/>
        </p:nvSpPr>
        <p:spPr>
          <a:xfrm>
            <a:off x="8542684" y="16288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„Pokolenie”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C5238D-6D36-485B-A002-276197FC694C}"/>
              </a:ext>
            </a:extLst>
          </p:cNvPr>
          <p:cNvSpPr txBox="1"/>
          <p:nvPr/>
        </p:nvSpPr>
        <p:spPr>
          <a:xfrm>
            <a:off x="3646140" y="39330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„Autoportret”</a:t>
            </a:r>
          </a:p>
        </p:txBody>
      </p:sp>
    </p:spTree>
    <p:extLst>
      <p:ext uri="{BB962C8B-B14F-4D97-AF65-F5344CB8AC3E}">
        <p14:creationId xmlns:p14="http://schemas.microsoft.com/office/powerpoint/2010/main" val="350725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B6A832-048C-45CD-A597-AAA0073A6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2132856"/>
            <a:ext cx="2788227" cy="41044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A7AE99-A39E-4D16-B57D-89B372F7E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24" y="2132856"/>
            <a:ext cx="2759493" cy="41044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53DA46-62B3-4918-9471-064634ACF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00" y="1052736"/>
            <a:ext cx="3743400" cy="28737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952C9A9-24B2-474F-943D-D07A0D8776B2}"/>
              </a:ext>
            </a:extLst>
          </p:cNvPr>
          <p:cNvSpPr txBox="1"/>
          <p:nvPr/>
        </p:nvSpPr>
        <p:spPr>
          <a:xfrm>
            <a:off x="1164801" y="1340768"/>
            <a:ext cx="1990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„Le mort elegante”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1C640C-B2D1-49A2-BAB6-8A823DDEC7B0}"/>
              </a:ext>
            </a:extLst>
          </p:cNvPr>
          <p:cNvSpPr txBox="1"/>
          <p:nvPr/>
        </p:nvSpPr>
        <p:spPr>
          <a:xfrm>
            <a:off x="5292281" y="45091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Rysunek do bajki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CD499E-DF86-42BF-89E3-06813704080E}"/>
              </a:ext>
            </a:extLst>
          </p:cNvPr>
          <p:cNvSpPr txBox="1"/>
          <p:nvPr/>
        </p:nvSpPr>
        <p:spPr>
          <a:xfrm>
            <a:off x="9310362" y="13407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„Labirynt miasta”</a:t>
            </a:r>
          </a:p>
        </p:txBody>
      </p:sp>
    </p:spTree>
    <p:extLst>
      <p:ext uri="{BB962C8B-B14F-4D97-AF65-F5344CB8AC3E}">
        <p14:creationId xmlns:p14="http://schemas.microsoft.com/office/powerpoint/2010/main" val="33101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7F10D32D-1178-4FBA-996A-B4FCB84B9C70}"/>
              </a:ext>
            </a:extLst>
          </p:cNvPr>
          <p:cNvSpPr txBox="1"/>
          <p:nvPr/>
        </p:nvSpPr>
        <p:spPr>
          <a:xfrm>
            <a:off x="765820" y="1628800"/>
            <a:ext cx="108732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1965- Ewa Demarczyk, „Wiersze wojenne”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1999 – Naamah, Magia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2005 – Lao Che, Powstanie Warszawskie – „Godzina W”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2013 – Czesław Mozil &amp; Mela Koteluk, utwór promujący film o K.K. Baczyńskim – „Pieśń o szczęściu”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2014 – Sławomir Zygmunt, Elegia o chłopcu polskim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2019 – Grzegorz Wilk i Marcin Nierubiec, Nie zapomnisz skał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2020 – Mela Koteluk &amp; Kwadrofonik – „Astronomia poety. Baczyński”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E34392-4C7A-4D0C-8FB9-83AAAB3A66FC}"/>
              </a:ext>
            </a:extLst>
          </p:cNvPr>
          <p:cNvSpPr txBox="1"/>
          <p:nvPr/>
        </p:nvSpPr>
        <p:spPr>
          <a:xfrm>
            <a:off x="2422004" y="620688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latin typeface="+mj-lt"/>
              </a:rPr>
              <a:t>Baczyński w utworach muzycznych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DB5493-F57C-4813-A2D8-28F60A16212B}"/>
              </a:ext>
            </a:extLst>
          </p:cNvPr>
          <p:cNvSpPr txBox="1"/>
          <p:nvPr/>
        </p:nvSpPr>
        <p:spPr>
          <a:xfrm>
            <a:off x="1953952" y="4869160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A to tylko kilka z wielu utworów muzycznych o Krzysztofie Kamilu Baczyńskim</a:t>
            </a:r>
          </a:p>
        </p:txBody>
      </p:sp>
    </p:spTree>
    <p:extLst>
      <p:ext uri="{BB962C8B-B14F-4D97-AF65-F5344CB8AC3E}">
        <p14:creationId xmlns:p14="http://schemas.microsoft.com/office/powerpoint/2010/main" val="38198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CC3F8712-5A2D-4DC6-A8F6-808C4D395E63}"/>
              </a:ext>
            </a:extLst>
          </p:cNvPr>
          <p:cNvSpPr txBox="1"/>
          <p:nvPr/>
        </p:nvSpPr>
        <p:spPr>
          <a:xfrm>
            <a:off x="1107858" y="764704"/>
            <a:ext cx="9973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/>
              <a:t>Dlaczego 2021 to rok Krzysztofa Kamila Baczyńskiego?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9A7BD4B-F898-4868-81F7-8918E145058D}"/>
              </a:ext>
            </a:extLst>
          </p:cNvPr>
          <p:cNvSpPr txBox="1"/>
          <p:nvPr/>
        </p:nvSpPr>
        <p:spPr>
          <a:xfrm>
            <a:off x="2205980" y="2132856"/>
            <a:ext cx="77768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„W uznaniu zasług Krzysztofa Kamila Baczyńskiego dla polskiej sztuki, polskiej niepodległości i polskiej kultury, w 100-lecie jego urodzin, Sejm Rzeczypospolitej Polskiej ogłasza rok 2021 Rokiem Krzysztofa Kamila Baczyńskiego. Jednocześnie Sejm Rzeczypospolitej Polskiej oddaje hołd innym przedstawicielom poetów pokolenia Kolumbów poległym w trakcie okupacji niemieckiej- Tadeuszowi Gajcemu, Janowi Romockiemu, Zdzisławowi Stroińskiemu, Józefowi Szczepańskiemu i Andrzejowi Trzebińskiemu” – głosi uchwała. (PAP)</a:t>
            </a:r>
          </a:p>
          <a:p>
            <a:endParaRPr lang="pl-PL" sz="2000" dirty="0"/>
          </a:p>
          <a:p>
            <a:r>
              <a:rPr lang="pl-PL" sz="2000" dirty="0"/>
              <a:t>Za uchwałą głosowało 452 posłów, 1 był przeciw, 1 wstrzymał się od głosu</a:t>
            </a:r>
          </a:p>
        </p:txBody>
      </p:sp>
    </p:spTree>
    <p:extLst>
      <p:ext uri="{BB962C8B-B14F-4D97-AF65-F5344CB8AC3E}">
        <p14:creationId xmlns:p14="http://schemas.microsoft.com/office/powerpoint/2010/main" val="418129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EA837C3A-427F-4D2E-837E-042473A0622C}"/>
              </a:ext>
            </a:extLst>
          </p:cNvPr>
          <p:cNvSpPr txBox="1"/>
          <p:nvPr/>
        </p:nvSpPr>
        <p:spPr>
          <a:xfrm>
            <a:off x="1881944" y="2151727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„Wartości patriotyczne przekazano mu w domu rodzinnym oraz w słynnej 23 Warszawskiej Drużynie Harcerskiej +Pomarańczarni+. Krzysztof Kamil Baczyński rozumiał, że okres okupacji niemieckiej jest czasem, w którym młodzież musi czynnie uczestniczyć w działaniach mających na celu odzyskanie niepodległości przez Polskę. Zaangażował się w działalność konspiracyjną. Jako żołnierz Armii Krajowej służył w dwóch harcerskich batalionach, które zapisały się złotymi zgłoskami w historii Polski: najpierw w batalionie +Zośka+, a następnie w batalionie +Parasol+” – głosi uchwała</a:t>
            </a:r>
          </a:p>
        </p:txBody>
      </p:sp>
    </p:spTree>
    <p:extLst>
      <p:ext uri="{BB962C8B-B14F-4D97-AF65-F5344CB8AC3E}">
        <p14:creationId xmlns:p14="http://schemas.microsoft.com/office/powerpoint/2010/main" val="26238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syczna książka 16: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Motyw pakietu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w stylu klasycznej książki związana z edukacją (panoramiczna)</Template>
  <TotalTime>198</TotalTime>
  <Words>563</Words>
  <Application>Microsoft Office PowerPoint</Application>
  <PresentationFormat>Custom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Constantia</vt:lpstr>
      <vt:lpstr>Constantia (Headings)</vt:lpstr>
      <vt:lpstr>Klasyczna książka 16:9</vt:lpstr>
      <vt:lpstr>2021  rokiem Krzysztofa Kamila Baczyńskiego</vt:lpstr>
      <vt:lpstr>Krzysztof Kamil Baczyński</vt:lpstr>
      <vt:lpstr>Popularne utwory Krzysztofa Kamila Baczyńskiego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 rokiem Cypriana Kamila Norwida</dc:title>
  <dc:creator>Konrad Baczewski</dc:creator>
  <cp:lastModifiedBy>Konrad Baczewski</cp:lastModifiedBy>
  <cp:revision>26</cp:revision>
  <dcterms:created xsi:type="dcterms:W3CDTF">2020-12-03T19:05:26Z</dcterms:created>
  <dcterms:modified xsi:type="dcterms:W3CDTF">2021-01-19T13:25:29Z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