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5"/>
  </p:notesMasterIdLst>
  <p:handoutMasterIdLst>
    <p:handoutMasterId r:id="rId16"/>
  </p:handoutMasterIdLst>
  <p:sldIdLst>
    <p:sldId id="267" r:id="rId5"/>
    <p:sldId id="278" r:id="rId6"/>
    <p:sldId id="279" r:id="rId7"/>
    <p:sldId id="280" r:id="rId8"/>
    <p:sldId id="281" r:id="rId9"/>
    <p:sldId id="271" r:id="rId10"/>
    <p:sldId id="272" r:id="rId11"/>
    <p:sldId id="273" r:id="rId12"/>
    <p:sldId id="282" r:id="rId13"/>
    <p:sldId id="269" r:id="rId14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6" autoAdjust="0"/>
    <p:restoredTop sz="94599" autoAdjust="0"/>
  </p:normalViewPr>
  <p:slideViewPr>
    <p:cSldViewPr>
      <p:cViewPr varScale="1">
        <p:scale>
          <a:sx n="114" d="100"/>
          <a:sy n="114" d="100"/>
        </p:scale>
        <p:origin x="246" y="11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up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w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Ow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Łącznik prosty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w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Ow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Łącznik prosty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up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w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w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Łącznik prosty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Prostokąt zaokrąglony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2016-08-01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Cyprian_Kamil_Norwid" TargetMode="External"/><Relationship Id="rId2" Type="http://schemas.openxmlformats.org/officeDocument/2006/relationships/hyperlink" Target="https://kultura.gazetaprawna.pl/artykuly/1498042,2021-cyprian-kamil-norwid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6791" y="2348880"/>
            <a:ext cx="9435241" cy="1625599"/>
          </a:xfrm>
        </p:spPr>
        <p:txBody>
          <a:bodyPr rtlCol="0"/>
          <a:lstStyle/>
          <a:p>
            <a:pPr rtl="0"/>
            <a:r>
              <a:rPr lang="pl" dirty="0"/>
              <a:t>2021 </a:t>
            </a:r>
            <a:br>
              <a:rPr lang="pl" dirty="0"/>
            </a:br>
            <a:r>
              <a:rPr lang="pl" dirty="0"/>
              <a:t>rokiem Cypriana Kamila Norwida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ADA415E-7AFA-4A7B-BF7F-131470F71BE4}"/>
              </a:ext>
            </a:extLst>
          </p:cNvPr>
          <p:cNvSpPr txBox="1"/>
          <p:nvPr/>
        </p:nvSpPr>
        <p:spPr>
          <a:xfrm>
            <a:off x="3574132" y="263691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Prezentację utworzył: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F69FE7D-2668-4EC5-AFD8-A7A1B6F931AF}"/>
              </a:ext>
            </a:extLst>
          </p:cNvPr>
          <p:cNvSpPr txBox="1"/>
          <p:nvPr/>
        </p:nvSpPr>
        <p:spPr>
          <a:xfrm>
            <a:off x="3574132" y="371703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Konrad Baczewski, </a:t>
            </a:r>
            <a:r>
              <a:rPr lang="pl-PL" dirty="0" err="1"/>
              <a:t>kl</a:t>
            </a:r>
            <a:r>
              <a:rPr lang="pl-PL" dirty="0"/>
              <a:t> IIM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9CE594E-2DC3-4083-A740-E9C126E1770C}"/>
              </a:ext>
            </a:extLst>
          </p:cNvPr>
          <p:cNvSpPr txBox="1"/>
          <p:nvPr/>
        </p:nvSpPr>
        <p:spPr>
          <a:xfrm>
            <a:off x="621804" y="515719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Wykorzystane źródła: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hlinkClick r:id="rId2"/>
              </a:rPr>
              <a:t>https://kultura.gazetaprawna.pl/artykuly/1498042,2021-cyprian-kamil-norwid.html</a:t>
            </a:r>
            <a:endParaRPr lang="pl-PL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hlinkClick r:id="rId3"/>
              </a:rPr>
              <a:t>https://pl.wikipedia.org/wiki/Cyprian_Kamil_Norwid</a:t>
            </a:r>
            <a:r>
              <a:rPr lang="pl-PL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Zdjęcia z google grafika</a:t>
            </a:r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7FA33AEE-2332-45FD-8793-FC7EE51EB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700808"/>
            <a:ext cx="6552728" cy="4073872"/>
          </a:xfrm>
        </p:spPr>
        <p:txBody>
          <a:bodyPr>
            <a:normAutofit fontScale="92500" lnSpcReduction="20000"/>
          </a:bodyPr>
          <a:lstStyle/>
          <a:p>
            <a:r>
              <a:rPr lang="pl-PL" sz="1800" dirty="0"/>
              <a:t>Pełne imię brzmi Cyprian Ksawery Gerard Walenty Norwid.</a:t>
            </a:r>
          </a:p>
          <a:p>
            <a:r>
              <a:rPr lang="pl-PL" sz="1800" dirty="0"/>
              <a:t>Ojciec Jan Norwid, Matka Ludwika Zdzieborska</a:t>
            </a:r>
          </a:p>
          <a:p>
            <a:r>
              <a:rPr lang="pl-PL" sz="1800" dirty="0"/>
              <a:t>Urodził się 24 września 1821 r. w Laskowie-Głuchach (wsi w Polsce) a zmarł 23 maja 1883 r. w Paryżu.</a:t>
            </a:r>
          </a:p>
          <a:p>
            <a:r>
              <a:rPr lang="pl-PL" sz="1800" dirty="0"/>
              <a:t>Jego dziedziną sztuki jest literatura i sztuki plastyczne a dokładnie jest to polski poeta, prozaik, dramatopisarz, eseista, grafik, rzeźbiarz, malarz i filozof.</a:t>
            </a:r>
          </a:p>
          <a:p>
            <a:r>
              <a:rPr lang="pl-PL" sz="1800" dirty="0"/>
              <a:t>Epoki jakie można mu przypisać to: romantyzm i parnasizm</a:t>
            </a:r>
          </a:p>
          <a:p>
            <a:r>
              <a:rPr lang="pl-PL" sz="1800" dirty="0"/>
              <a:t>Uznawany jest za ostatniego z czterech najważniejszych polskich poetów romantycznych, chociaż historycy literatury zaliczają jego twórczość do klasycyzmu i parnasizmu.</a:t>
            </a:r>
          </a:p>
          <a:p>
            <a:r>
              <a:rPr lang="pl-PL" sz="1800" dirty="0"/>
              <a:t>Ciekawostką może być to, że Cyprian stworzył wiele neologizmów, np. </a:t>
            </a:r>
            <a:r>
              <a:rPr lang="pl-PL" sz="1800" dirty="0" err="1"/>
              <a:t>złotomiodna</a:t>
            </a:r>
            <a:r>
              <a:rPr lang="pl-PL" sz="1800" dirty="0"/>
              <a:t>, </a:t>
            </a:r>
            <a:r>
              <a:rPr lang="pl-PL" sz="1800" dirty="0" err="1"/>
              <a:t>przyskrzypnąć</a:t>
            </a:r>
            <a:r>
              <a:rPr lang="pl-PL" sz="1800" dirty="0"/>
              <a:t>, za po-lesie, </a:t>
            </a:r>
            <a:r>
              <a:rPr lang="pl-PL" sz="1800" dirty="0" err="1"/>
              <a:t>wżywotowzięcie</a:t>
            </a:r>
            <a:r>
              <a:rPr lang="pl-PL" sz="1800" dirty="0"/>
              <a:t>, </a:t>
            </a:r>
            <a:r>
              <a:rPr lang="pl-PL" sz="1800" dirty="0" err="1"/>
              <a:t>skrzyczliny</a:t>
            </a:r>
            <a:r>
              <a:rPr lang="pl-PL" sz="1800" dirty="0"/>
              <a:t>, dopokąd;</a:t>
            </a:r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86AD60C1-9634-4080-8FCF-91DFB7389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620688"/>
            <a:ext cx="9751060" cy="619472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Cyprian Kamil Norwid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E8A1CB0-A5A5-46CF-9762-A9C9ADEC7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1340768"/>
            <a:ext cx="3692948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4A0CA96E-756F-4954-AC6F-F1F267088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2502651"/>
            <a:ext cx="9751060" cy="3744416"/>
          </a:xfrm>
        </p:spPr>
        <p:txBody>
          <a:bodyPr>
            <a:normAutofit fontScale="70000" lnSpcReduction="20000"/>
          </a:bodyPr>
          <a:lstStyle/>
          <a:p>
            <a:r>
              <a:rPr lang="pl-PL" i="1" dirty="0"/>
              <a:t>Bema pamięci żałobny rapsod </a:t>
            </a:r>
            <a:r>
              <a:rPr lang="pl-PL" dirty="0"/>
              <a:t>(1851)</a:t>
            </a:r>
          </a:p>
          <a:p>
            <a:r>
              <a:rPr lang="pl-PL" i="1" dirty="0"/>
              <a:t>Coś Ty Atenom zrobił, Sokratesie</a:t>
            </a:r>
            <a:r>
              <a:rPr lang="pl-PL" dirty="0"/>
              <a:t> (Styczeń 1856)</a:t>
            </a:r>
          </a:p>
          <a:p>
            <a:r>
              <a:rPr lang="pl-PL" i="1" dirty="0"/>
              <a:t>Do obywatela Johna Brown </a:t>
            </a:r>
            <a:r>
              <a:rPr lang="pl-PL" dirty="0"/>
              <a:t>(1859)</a:t>
            </a:r>
          </a:p>
          <a:p>
            <a:r>
              <a:rPr lang="pl-PL" i="1" dirty="0"/>
              <a:t>W Weronie</a:t>
            </a:r>
            <a:r>
              <a:rPr lang="pl-PL" dirty="0"/>
              <a:t>.</a:t>
            </a:r>
          </a:p>
          <a:p>
            <a:r>
              <a:rPr lang="pl-PL" i="1" dirty="0" err="1"/>
              <a:t>Italiam</a:t>
            </a:r>
            <a:r>
              <a:rPr lang="pl-PL" i="1" dirty="0"/>
              <a:t>!, </a:t>
            </a:r>
            <a:r>
              <a:rPr lang="pl-PL" i="1" dirty="0" err="1"/>
              <a:t>Italiam</a:t>
            </a:r>
            <a:r>
              <a:rPr lang="pl-PL" i="1" dirty="0"/>
              <a:t>!</a:t>
            </a:r>
          </a:p>
          <a:p>
            <a:r>
              <a:rPr lang="pl-PL" i="1" dirty="0"/>
              <a:t>Moja ojczyzna.</a:t>
            </a:r>
          </a:p>
          <a:p>
            <a:r>
              <a:rPr lang="pl-PL" i="1" dirty="0"/>
              <a:t>Pieśń od ziemi naszej.</a:t>
            </a:r>
          </a:p>
          <a:p>
            <a:r>
              <a:rPr lang="pl-PL" i="1" dirty="0" err="1"/>
              <a:t>Vade-mecum</a:t>
            </a:r>
            <a:r>
              <a:rPr lang="pl-PL" dirty="0"/>
              <a:t> (1858-1866)</a:t>
            </a:r>
          </a:p>
          <a:p>
            <a:r>
              <a:rPr lang="pl-PL" i="1" dirty="0"/>
              <a:t>Moja piosenka (Do kraju tego…)</a:t>
            </a:r>
          </a:p>
          <a:p>
            <a:endParaRPr lang="pl-PL" dirty="0"/>
          </a:p>
        </p:txBody>
      </p:sp>
      <p:sp>
        <p:nvSpPr>
          <p:cNvPr id="11" name="Tytuł 10">
            <a:extLst>
              <a:ext uri="{FF2B5EF4-FFF2-40B4-BE49-F238E27FC236}">
                <a16:creationId xmlns:a16="http://schemas.microsoft.com/office/drawing/2014/main" id="{EBFA9BF0-114F-46CC-9B56-432EFC7D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476672"/>
            <a:ext cx="9751060" cy="812800"/>
          </a:xfrm>
        </p:spPr>
        <p:txBody>
          <a:bodyPr/>
          <a:lstStyle/>
          <a:p>
            <a:pPr algn="ctr"/>
            <a:r>
              <a:rPr lang="pl-PL" dirty="0"/>
              <a:t>Przykładowe dzieła Cypriana Kamila Norwida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4559FAF-E3B5-4649-AD5A-E1ED277EDA95}"/>
              </a:ext>
            </a:extLst>
          </p:cNvPr>
          <p:cNvSpPr txBox="1"/>
          <p:nvPr/>
        </p:nvSpPr>
        <p:spPr>
          <a:xfrm>
            <a:off x="3574132" y="143017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Liryki (najważniejsze)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103CAB2-964C-4E84-9B37-556B33B2D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2000285"/>
            <a:ext cx="4040465" cy="4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FE781AE0-952D-4F77-9058-A8AB2EC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65" y="1312314"/>
            <a:ext cx="3451840" cy="1800200"/>
          </a:xfrm>
        </p:spPr>
        <p:txBody>
          <a:bodyPr>
            <a:normAutofit/>
          </a:bodyPr>
          <a:lstStyle/>
          <a:p>
            <a:r>
              <a:rPr lang="pl-PL" sz="1800" i="1" dirty="0"/>
              <a:t>Wesele. Powieść. </a:t>
            </a:r>
            <a:r>
              <a:rPr lang="pl-PL" sz="1800" dirty="0"/>
              <a:t>(1847)</a:t>
            </a:r>
          </a:p>
          <a:p>
            <a:r>
              <a:rPr lang="pl-PL" sz="1800" i="1" dirty="0"/>
              <a:t>Pompeja</a:t>
            </a:r>
            <a:r>
              <a:rPr lang="pl-PL" sz="1800" dirty="0"/>
              <a:t> (1848 lub 1849)</a:t>
            </a:r>
          </a:p>
          <a:p>
            <a:r>
              <a:rPr lang="pl-PL" sz="1800" i="1" dirty="0"/>
              <a:t>Że piękno to jest… </a:t>
            </a:r>
            <a:r>
              <a:rPr lang="pl-PL" sz="1800" dirty="0"/>
              <a:t>(1865)</a:t>
            </a:r>
          </a:p>
          <a:p>
            <a:r>
              <a:rPr lang="pl-PL" sz="1800" i="1" dirty="0"/>
              <a:t>Rzecz o wolności słowa </a:t>
            </a:r>
            <a:r>
              <a:rPr lang="pl-PL" sz="1800" dirty="0"/>
              <a:t>(1869)</a:t>
            </a:r>
          </a:p>
          <a:p>
            <a:endParaRPr lang="pl-PL" sz="1800" dirty="0"/>
          </a:p>
          <a:p>
            <a:endParaRPr lang="pl-PL" sz="18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50E64D8-931E-49B2-8B6D-A0D4EB428DCB}"/>
              </a:ext>
            </a:extLst>
          </p:cNvPr>
          <p:cNvSpPr txBox="1"/>
          <p:nvPr/>
        </p:nvSpPr>
        <p:spPr>
          <a:xfrm>
            <a:off x="1389614" y="44997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Poematy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A69425B-8C0D-416E-B0B7-17376BFE8C24}"/>
              </a:ext>
            </a:extLst>
          </p:cNvPr>
          <p:cNvSpPr txBox="1"/>
          <p:nvPr/>
        </p:nvSpPr>
        <p:spPr>
          <a:xfrm>
            <a:off x="7030516" y="449975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Proza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E57B660-21F4-4E12-9D56-77575DD57228}"/>
              </a:ext>
            </a:extLst>
          </p:cNvPr>
          <p:cNvSpPr txBox="1"/>
          <p:nvPr/>
        </p:nvSpPr>
        <p:spPr>
          <a:xfrm>
            <a:off x="6886500" y="1312314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Czarne kwiaty </a:t>
            </a:r>
            <a:r>
              <a:rPr lang="pl-PL" dirty="0"/>
              <a:t>(1856)- wspomnienia dotyczące ostatnich spotkań z różnymi osobami, na krótko przed ich śmiercią.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Białe kwiaty </a:t>
            </a:r>
            <a:r>
              <a:rPr lang="pl-PL" dirty="0"/>
              <a:t>(1856) – teoretyczne uzasadnienie </a:t>
            </a:r>
            <a:r>
              <a:rPr lang="pl-PL" i="1" dirty="0"/>
              <a:t>Czarnych kwiatów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Milczenie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BD523C1-E3CB-4DFC-8474-03E0AB7D9092}"/>
              </a:ext>
            </a:extLst>
          </p:cNvPr>
          <p:cNvSpPr txBox="1"/>
          <p:nvPr/>
        </p:nvSpPr>
        <p:spPr>
          <a:xfrm>
            <a:off x="2145698" y="357093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Nowele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8455FA8-8D2E-4ABA-A049-8013AA372DE5}"/>
              </a:ext>
            </a:extLst>
          </p:cNvPr>
          <p:cNvSpPr txBox="1"/>
          <p:nvPr/>
        </p:nvSpPr>
        <p:spPr>
          <a:xfrm>
            <a:off x="7822604" y="356198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Dramaty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4AE6264-D405-49CA-AB48-8D9991B4911C}"/>
              </a:ext>
            </a:extLst>
          </p:cNvPr>
          <p:cNvSpPr txBox="1"/>
          <p:nvPr/>
        </p:nvSpPr>
        <p:spPr>
          <a:xfrm>
            <a:off x="1456265" y="4588985"/>
            <a:ext cx="3899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„Ad </a:t>
            </a:r>
            <a:r>
              <a:rPr lang="pl-PL" i="1" dirty="0" err="1"/>
              <a:t>leones</a:t>
            </a:r>
            <a:r>
              <a:rPr lang="pl-PL" i="1" dirty="0"/>
              <a:t>!” </a:t>
            </a:r>
            <a:r>
              <a:rPr lang="pl-PL" dirty="0"/>
              <a:t>(1883)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Stygmat (1883)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Tajemnica lorda </a:t>
            </a:r>
            <a:r>
              <a:rPr lang="pl-PL" i="1" dirty="0" err="1"/>
              <a:t>Singelworth</a:t>
            </a:r>
            <a:r>
              <a:rPr lang="pl-PL" i="1" dirty="0"/>
              <a:t> (1883)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Archeologia (1866)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Dwie powieści (1866)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32648DD-EFA2-488B-A03D-21EA29B0C412}"/>
              </a:ext>
            </a:extLst>
          </p:cNvPr>
          <p:cNvSpPr txBox="1"/>
          <p:nvPr/>
        </p:nvSpPr>
        <p:spPr>
          <a:xfrm>
            <a:off x="6886500" y="436510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Noc tysiączna druga. Komedia </a:t>
            </a:r>
            <a:r>
              <a:rPr lang="pl-PL" dirty="0"/>
              <a:t>(1850)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Słodycz</a:t>
            </a:r>
            <a:r>
              <a:rPr lang="pl-PL" dirty="0"/>
              <a:t> (1855 lub 1856)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Pierścień Wielkiej Damy, czyli  Ex-machina </a:t>
            </a:r>
            <a:r>
              <a:rPr lang="pl-PL" i="1" dirty="0" err="1"/>
              <a:t>Durejko</a:t>
            </a:r>
            <a:r>
              <a:rPr lang="pl-PL" i="1" dirty="0"/>
              <a:t> </a:t>
            </a:r>
            <a:r>
              <a:rPr lang="pl-PL" dirty="0"/>
              <a:t>(1872)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Kleopatra i Cezar </a:t>
            </a:r>
            <a:r>
              <a:rPr lang="pl-PL" dirty="0"/>
              <a:t>(ok 1870, 1878)</a:t>
            </a:r>
          </a:p>
        </p:txBody>
      </p:sp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3">
            <a:extLst>
              <a:ext uri="{FF2B5EF4-FFF2-40B4-BE49-F238E27FC236}">
                <a16:creationId xmlns:a16="http://schemas.microsoft.com/office/drawing/2014/main" id="{6E20EA1C-E289-44AC-8889-EB77A9FBE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57959"/>
              </p:ext>
            </p:extLst>
          </p:nvPr>
        </p:nvGraphicFramePr>
        <p:xfrm>
          <a:off x="117748" y="2204864"/>
          <a:ext cx="10945210" cy="42606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4521">
                  <a:extLst>
                    <a:ext uri="{9D8B030D-6E8A-4147-A177-3AD203B41FA5}">
                      <a16:colId xmlns:a16="http://schemas.microsoft.com/office/drawing/2014/main" val="40066581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40877201"/>
                    </a:ext>
                  </a:extLst>
                </a:gridCol>
                <a:gridCol w="281375">
                  <a:extLst>
                    <a:ext uri="{9D8B030D-6E8A-4147-A177-3AD203B41FA5}">
                      <a16:colId xmlns:a16="http://schemas.microsoft.com/office/drawing/2014/main" val="3383791696"/>
                    </a:ext>
                  </a:extLst>
                </a:gridCol>
                <a:gridCol w="2793908">
                  <a:extLst>
                    <a:ext uri="{9D8B030D-6E8A-4147-A177-3AD203B41FA5}">
                      <a16:colId xmlns:a16="http://schemas.microsoft.com/office/drawing/2014/main" val="3715463915"/>
                    </a:ext>
                  </a:extLst>
                </a:gridCol>
                <a:gridCol w="590468">
                  <a:extLst>
                    <a:ext uri="{9D8B030D-6E8A-4147-A177-3AD203B41FA5}">
                      <a16:colId xmlns:a16="http://schemas.microsoft.com/office/drawing/2014/main" val="1387755773"/>
                    </a:ext>
                  </a:extLst>
                </a:gridCol>
                <a:gridCol w="2484815">
                  <a:extLst>
                    <a:ext uri="{9D8B030D-6E8A-4147-A177-3AD203B41FA5}">
                      <a16:colId xmlns:a16="http://schemas.microsoft.com/office/drawing/2014/main" val="1673913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496410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95582654"/>
                    </a:ext>
                  </a:extLst>
                </a:gridCol>
                <a:gridCol w="2859265">
                  <a:extLst>
                    <a:ext uri="{9D8B030D-6E8A-4147-A177-3AD203B41FA5}">
                      <a16:colId xmlns:a16="http://schemas.microsoft.com/office/drawing/2014/main" val="2609660644"/>
                    </a:ext>
                  </a:extLst>
                </a:gridCol>
                <a:gridCol w="216018">
                  <a:extLst>
                    <a:ext uri="{9D8B030D-6E8A-4147-A177-3AD203B41FA5}">
                      <a16:colId xmlns:a16="http://schemas.microsoft.com/office/drawing/2014/main" val="54433712"/>
                    </a:ext>
                  </a:extLst>
                </a:gridCol>
              </a:tblGrid>
              <a:tr h="441241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4. Szymon Norwid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79400"/>
                  </a:ext>
                </a:extLst>
              </a:tr>
              <a:tr h="441241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2. Jan Norwid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237223"/>
                  </a:ext>
                </a:extLst>
              </a:tr>
              <a:tr h="441241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5. Brygida Świeżyńska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08399"/>
                  </a:ext>
                </a:extLst>
              </a:tr>
              <a:tr h="441241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1. Cyprian Kamil Norwid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089366"/>
                  </a:ext>
                </a:extLst>
              </a:tr>
              <a:tr h="973147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24098"/>
                  </a:ext>
                </a:extLst>
              </a:tr>
              <a:tr h="441241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6. Ludwik Zdzieborski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163473"/>
                  </a:ext>
                </a:extLst>
              </a:tr>
              <a:tr h="441241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3. Ludwika Zdzieborska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603300"/>
                  </a:ext>
                </a:extLst>
              </a:tr>
              <a:tr h="441241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7. Anna Sobieska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918218"/>
                  </a:ext>
                </a:extLst>
              </a:tr>
            </a:tbl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48D2E50-67EB-4719-88FC-19DDFCB497F0}"/>
              </a:ext>
            </a:extLst>
          </p:cNvPr>
          <p:cNvSpPr txBox="1"/>
          <p:nvPr/>
        </p:nvSpPr>
        <p:spPr>
          <a:xfrm>
            <a:off x="2442762" y="548680"/>
            <a:ext cx="730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+mj-lt"/>
              </a:rPr>
              <a:t>Drzewo genealogiczne Cypriana Kamila Norwida</a:t>
            </a:r>
          </a:p>
        </p:txBody>
      </p:sp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CC3F8712-5A2D-4DC6-A8F6-808C4D395E63}"/>
              </a:ext>
            </a:extLst>
          </p:cNvPr>
          <p:cNvSpPr txBox="1"/>
          <p:nvPr/>
        </p:nvSpPr>
        <p:spPr>
          <a:xfrm>
            <a:off x="1305880" y="764703"/>
            <a:ext cx="957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Dlaczego 2021 to rok Cypriana Kamila Norwida?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9A7BD4B-F898-4868-81F7-8918E145058D}"/>
              </a:ext>
            </a:extLst>
          </p:cNvPr>
          <p:cNvSpPr txBox="1"/>
          <p:nvPr/>
        </p:nvSpPr>
        <p:spPr>
          <a:xfrm>
            <a:off x="2205980" y="2305615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Norwid jest ogromnie ceniony w Polsce. W środę, senat przyjął uchwałę w sprawie ustanowienia roku 2021 Rokiem Cypriana Kamila Norwida. Za uchwałą odpowiedziało się 79 senatorów, nikt nie był przeciw, dwóch senatorów wstrzymało się od głosu. W uchwale wskazano, że „ustanowienie roku 2021, w którym przypada wyjątkowa 200. rocznica urodzin poety, umożliwi godne upamiętnienie Cypriana Kamila Norwida oraz przybliżenie Polakom jego osoby i dzieła”.</a:t>
            </a:r>
          </a:p>
        </p:txBody>
      </p: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7F10D32D-1178-4FBA-996A-B4FCB84B9C70}"/>
              </a:ext>
            </a:extLst>
          </p:cNvPr>
          <p:cNvSpPr txBox="1"/>
          <p:nvPr/>
        </p:nvSpPr>
        <p:spPr>
          <a:xfrm>
            <a:off x="1845940" y="1382286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W uchwale napisano, że „w zgodnej opinii wielu specjalistów Cyprian Kamil Norwid to jeden z najwybitniejszych polskich twórców”. „Laureat Nagrody Nobla Josif Brodski uznał go za najlepszego poetę XIX wieku w literaturze światowej, a św. Jan Paweł II pisał o nim w roku 2001: +Cyprian Norwid pozostawił dzieło, z którego emanuje światło pozwalające wejść głębiej w prawdę naszego bycia człowiekiem, chrześcijaninem, Europejczykiem i Polakiem+” – podkreślono.</a:t>
            </a:r>
          </a:p>
          <a:p>
            <a:endParaRPr lang="pl-PL" sz="2000" dirty="0"/>
          </a:p>
          <a:p>
            <a:r>
              <a:rPr lang="pl-PL" sz="2000" dirty="0"/>
              <a:t>Przypominano, że „znakomity poeta, prozaik, dramatopisarz, artysta plastyk, głęboki myśliciel i chrześcijanin, gorący, choć niepozbawiony krytycyzmu patriota, który większą część życia przeżył na emigracji, urodził się 24 września 1821 r. w Głuchach na Mazowszu, a zmarł 23 maja 1883 r. w Paryżu”.</a:t>
            </a:r>
          </a:p>
        </p:txBody>
      </p:sp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57DF7AEE-57FA-4F1D-95F4-CDCE801FFD43}"/>
              </a:ext>
            </a:extLst>
          </p:cNvPr>
          <p:cNvSpPr txBox="1"/>
          <p:nvPr/>
        </p:nvSpPr>
        <p:spPr>
          <a:xfrm>
            <a:off x="1845940" y="620688"/>
            <a:ext cx="6552728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A837C3A-427F-4D2E-837E-042473A0622C}"/>
              </a:ext>
            </a:extLst>
          </p:cNvPr>
          <p:cNvSpPr txBox="1"/>
          <p:nvPr/>
        </p:nvSpPr>
        <p:spPr>
          <a:xfrm>
            <a:off x="1881944" y="1690062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Przekazano, że „w ostatnim zachowanym liście, napisanym dwa miesiące przed śmiercią, pisał o sobie: +C.N zasłużył na dwie rzeczy od Społeczeństwa Polskiego: to jest, ażeby </a:t>
            </a:r>
            <a:r>
              <a:rPr lang="pl-PL" sz="2000" dirty="0" err="1"/>
              <a:t>oneż</a:t>
            </a:r>
            <a:r>
              <a:rPr lang="pl-PL" sz="2000" dirty="0"/>
              <a:t> </a:t>
            </a:r>
            <a:r>
              <a:rPr lang="pl-PL" sz="2000" u="sng" dirty="0"/>
              <a:t>społeczeństwo</a:t>
            </a:r>
            <a:r>
              <a:rPr lang="pl-PL" sz="2000" dirty="0"/>
              <a:t> nie było dlań obce i nieprzyjazne+” Senatorowie ocenili, że „ten swoisty testament nadal pozostaje do zrealizowania”.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Uchwała głosi, że „Senat Rzeczypospolitej Polskiej składa hołd wielkiemu twórcy i patriocie uznając jego myśl, że +Ojczyzna to wielki zbiorowy obowiązek+, za ciągle aktualną”.</a:t>
            </a:r>
          </a:p>
        </p:txBody>
      </p:sp>
    </p:spTree>
    <p:extLst>
      <p:ext uri="{BB962C8B-B14F-4D97-AF65-F5344CB8AC3E}">
        <p14:creationId xmlns:p14="http://schemas.microsoft.com/office/powerpoint/2010/main" val="2623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DB23DF48-BD09-4730-B5C2-A54D8AF9123D}"/>
              </a:ext>
            </a:extLst>
          </p:cNvPr>
          <p:cNvSpPr txBox="1"/>
          <p:nvPr/>
        </p:nvSpPr>
        <p:spPr>
          <a:xfrm>
            <a:off x="2386000" y="54868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+mj-lt"/>
              </a:rPr>
              <a:t>Tak właśnie przedstawia się Cyprian Kamil Norwid, jego życie i następny rok 2021 zatytułowany jego imieniem.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0BF70BB-444E-4D11-BD13-74446ADBAC96}"/>
              </a:ext>
            </a:extLst>
          </p:cNvPr>
          <p:cNvSpPr txBox="1"/>
          <p:nvPr/>
        </p:nvSpPr>
        <p:spPr>
          <a:xfrm>
            <a:off x="4942284" y="3634641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+mj-lt"/>
              </a:rPr>
              <a:t>Dziękuję za uwagę :)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F63208D-D901-4DD0-96FE-74B10B925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2262356"/>
            <a:ext cx="2680307" cy="41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yczna książka 16: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Motyw pakietu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klasycznej książki związana z edukacją (panoramiczna)</Template>
  <TotalTime>92</TotalTime>
  <Words>722</Words>
  <Application>Microsoft Office PowerPoint</Application>
  <PresentationFormat>Niestandardowy</PresentationFormat>
  <Paragraphs>66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Constantia</vt:lpstr>
      <vt:lpstr>Klasyczna książka 16:9</vt:lpstr>
      <vt:lpstr>2021  rokiem Cypriana Kamila Norwida</vt:lpstr>
      <vt:lpstr>Cyprian Kamil Norwid</vt:lpstr>
      <vt:lpstr>Przykładowe dzieła Cypriana Kamila Norwida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 rokiem Cypriana Kamila Norwida</dc:title>
  <dc:creator>Konrad Baczewski</dc:creator>
  <cp:lastModifiedBy>Konrad Baczewski</cp:lastModifiedBy>
  <cp:revision>11</cp:revision>
  <dcterms:created xsi:type="dcterms:W3CDTF">2020-12-03T19:05:26Z</dcterms:created>
  <dcterms:modified xsi:type="dcterms:W3CDTF">2020-12-03T20:38:16Z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