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1" r:id="rId4"/>
    <p:sldId id="262" r:id="rId5"/>
    <p:sldId id="264" r:id="rId6"/>
    <p:sldId id="275" r:id="rId7"/>
    <p:sldId id="265" r:id="rId8"/>
    <p:sldId id="258" r:id="rId9"/>
    <p:sldId id="259" r:id="rId10"/>
    <p:sldId id="266" r:id="rId11"/>
    <p:sldId id="274" r:id="rId12"/>
    <p:sldId id="268" r:id="rId13"/>
    <p:sldId id="267" r:id="rId14"/>
    <p:sldId id="270" r:id="rId15"/>
    <p:sldId id="271" r:id="rId16"/>
    <p:sldId id="272" r:id="rId17"/>
    <p:sldId id="26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00"/>
    <a:srgbClr val="FF0066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ransition>
    <p:wedg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3E0A0A-8210-7041-9F78-38C43892B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1026" y="1357298"/>
            <a:ext cx="4071966" cy="2571768"/>
          </a:xfrm>
        </p:spPr>
        <p:txBody>
          <a:bodyPr>
            <a:noAutofit/>
          </a:bodyPr>
          <a:lstStyle/>
          <a:p>
            <a:r>
              <a:rPr lang="pl-PL" sz="6600" dirty="0"/>
              <a:t>Przyroda wokół nas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5868" y="466058"/>
            <a:ext cx="6686557" cy="595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40863945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95406" y="357166"/>
            <a:ext cx="10429949" cy="1571636"/>
          </a:xfrm>
        </p:spPr>
        <p:txBody>
          <a:bodyPr>
            <a:normAutofit fontScale="90000"/>
          </a:bodyPr>
          <a:lstStyle/>
          <a:p>
            <a:r>
              <a:rPr lang="pl-PL" sz="2400" b="1" dirty="0">
                <a:solidFill>
                  <a:srgbClr val="FF0066"/>
                </a:solidFill>
                <a:latin typeface="Segoe Print" pitchFamily="2" charset="0"/>
              </a:rPr>
              <a:t>Kot – udomowiony gatunek ssaka z rzędu drapieżnych z rodziny kotowatych…, ale każdy kto ma kota wie, że ta definicja nic nie oddaje. </a:t>
            </a:r>
            <a:br>
              <a:rPr lang="pl-PL" dirty="0">
                <a:latin typeface="Segoe Print" pitchFamily="2" charset="0"/>
              </a:rPr>
            </a:br>
            <a:endParaRPr lang="pl-PL" dirty="0">
              <a:latin typeface="Segoe Print" pitchFamily="2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67174" y="1428736"/>
            <a:ext cx="3339035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46" y="2428844"/>
            <a:ext cx="386674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98" y="2571744"/>
            <a:ext cx="4429156" cy="391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7438" y="2643182"/>
            <a:ext cx="5310181" cy="391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24166" y="214290"/>
            <a:ext cx="2996849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084" y="4071942"/>
            <a:ext cx="35052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92925" y="214290"/>
            <a:ext cx="8911687" cy="1143008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006600"/>
                </a:solidFill>
                <a:latin typeface="Segoe Print" pitchFamily="2" charset="0"/>
              </a:rPr>
              <a:t>Nasze domy są pełne merdających ogonów, pocałunków, mokrych nosków i szczerej miłości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524" y="1000109"/>
            <a:ext cx="301993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82148" y="1071546"/>
            <a:ext cx="2420650" cy="214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24" y="1285860"/>
            <a:ext cx="312964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4232" y="2500306"/>
            <a:ext cx="2771349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024826" y="4000504"/>
            <a:ext cx="3863768" cy="256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Serce 10"/>
          <p:cNvSpPr/>
          <p:nvPr/>
        </p:nvSpPr>
        <p:spPr>
          <a:xfrm>
            <a:off x="7667636" y="642918"/>
            <a:ext cx="357190" cy="35719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4430" y="428604"/>
            <a:ext cx="6480182" cy="857256"/>
          </a:xfrm>
        </p:spPr>
        <p:txBody>
          <a:bodyPr/>
          <a:lstStyle/>
          <a:p>
            <a:r>
              <a:rPr lang="pl-PL" b="1" dirty="0">
                <a:solidFill>
                  <a:srgbClr val="C00000"/>
                </a:solidFill>
                <a:latin typeface="Segoe Print" pitchFamily="2" charset="0"/>
              </a:rPr>
              <a:t>A tymczasem – w kurniku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81488" y="1142984"/>
            <a:ext cx="4143404" cy="545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238480" cy="427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96396" y="2071678"/>
            <a:ext cx="2640943" cy="42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60402"/>
            <a:ext cx="3929090" cy="259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95934" y="624110"/>
            <a:ext cx="5908678" cy="1280890"/>
          </a:xfrm>
        </p:spPr>
        <p:txBody>
          <a:bodyPr/>
          <a:lstStyle/>
          <a:p>
            <a:r>
              <a:rPr lang="pl-PL" b="1" dirty="0">
                <a:solidFill>
                  <a:srgbClr val="00B050"/>
                </a:solidFill>
                <a:latin typeface="Segoe Print" pitchFamily="2" charset="0"/>
              </a:rPr>
              <a:t>W domu i gołębniku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22" y="3714752"/>
            <a:ext cx="5251908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82082" y="2000240"/>
            <a:ext cx="299827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0248" y="2428868"/>
            <a:ext cx="2824159" cy="386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9522" y="357166"/>
            <a:ext cx="4586298" cy="317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53124" y="1071546"/>
            <a:ext cx="5694364" cy="1519006"/>
          </a:xfrm>
        </p:spPr>
        <p:txBody>
          <a:bodyPr>
            <a:normAutofit fontScale="90000"/>
          </a:bodyPr>
          <a:lstStyle/>
          <a:p>
            <a:r>
              <a:rPr lang="pl-PL" dirty="0"/>
              <a:t>Dobrze, że mi Puszek coś zostawił – chętnie dojem </a:t>
            </a:r>
            <a:r>
              <a:rPr lang="pl-PL" dirty="0">
                <a:sym typeface="Wingdings" pitchFamily="2" charset="2"/>
              </a:rPr>
              <a:t> </a:t>
            </a:r>
            <a:br>
              <a:rPr lang="pl-PL" dirty="0">
                <a:sym typeface="Wingdings" pitchFamily="2" charset="2"/>
              </a:rPr>
            </a:br>
            <a:endParaRPr lang="pl-PL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11584" y="2133600"/>
            <a:ext cx="3856250" cy="419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46" y="359130"/>
            <a:ext cx="4610117" cy="62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55840" y="624110"/>
            <a:ext cx="725380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70134F8-5845-4D9E-8C71-7D54236AF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336830"/>
            <a:ext cx="4103139" cy="5489848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96330" y="624110"/>
            <a:ext cx="3214710" cy="5805286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rgbClr val="FF3300"/>
                </a:solidFill>
                <a:latin typeface="Segoe Print" pitchFamily="2" charset="0"/>
              </a:rPr>
              <a:t>Dziękujemy za obejrzenie prezentacji </a:t>
            </a:r>
            <a:r>
              <a:rPr lang="pl-PL" sz="2400" b="1" dirty="0">
                <a:solidFill>
                  <a:srgbClr val="FF3300"/>
                </a:solidFill>
                <a:latin typeface="Segoe Print" pitchFamily="2" charset="0"/>
                <a:sym typeface="Wingdings" pitchFamily="2" charset="2"/>
              </a:rPr>
              <a:t>             Niech budząca się do życia wiosna cieszy nasze serca                          i zmysły. </a:t>
            </a:r>
            <a:r>
              <a:rPr lang="pl-PL" sz="2400" b="1">
                <a:solidFill>
                  <a:srgbClr val="FF3300"/>
                </a:solidFill>
                <a:latin typeface="Segoe Print" pitchFamily="2" charset="0"/>
                <a:sym typeface="Wingdings" pitchFamily="2" charset="2"/>
              </a:rPr>
              <a:t>Dbajmy              </a:t>
            </a:r>
            <a:r>
              <a:rPr lang="pl-PL" sz="2400" b="1" dirty="0">
                <a:solidFill>
                  <a:srgbClr val="FF3300"/>
                </a:solidFill>
                <a:latin typeface="Segoe Print" pitchFamily="2" charset="0"/>
                <a:sym typeface="Wingdings" pitchFamily="2" charset="2"/>
              </a:rPr>
              <a:t>o domowe zwierzaki, a te które „wpadają do nas z wizytą” </a:t>
            </a:r>
            <a:r>
              <a:rPr lang="pl-PL" sz="2400" b="1">
                <a:solidFill>
                  <a:srgbClr val="FF3300"/>
                </a:solidFill>
                <a:latin typeface="Segoe Print" pitchFamily="2" charset="0"/>
                <a:sym typeface="Wingdings" pitchFamily="2" charset="2"/>
              </a:rPr>
              <a:t>obserwujmy                          i </a:t>
            </a:r>
            <a:r>
              <a:rPr lang="pl-PL" sz="2400" b="1" dirty="0">
                <a:solidFill>
                  <a:srgbClr val="FF3300"/>
                </a:solidFill>
                <a:latin typeface="Segoe Print" pitchFamily="2" charset="0"/>
                <a:sym typeface="Wingdings" pitchFamily="2" charset="2"/>
              </a:rPr>
              <a:t>podziwiajmy</a:t>
            </a:r>
            <a:r>
              <a:rPr lang="pl-PL" sz="2400" b="1">
                <a:solidFill>
                  <a:srgbClr val="FF3300"/>
                </a:solidFill>
                <a:latin typeface="Segoe Print" pitchFamily="2" charset="0"/>
                <a:sym typeface="Wingdings" pitchFamily="2" charset="2"/>
              </a:rPr>
              <a:t>. </a:t>
            </a:r>
            <a:br>
              <a:rPr lang="pl-PL" sz="2400" b="1">
                <a:solidFill>
                  <a:srgbClr val="FF3300"/>
                </a:solidFill>
                <a:latin typeface="Segoe Print" pitchFamily="2" charset="0"/>
                <a:sym typeface="Wingdings" pitchFamily="2" charset="2"/>
              </a:rPr>
            </a:br>
            <a:endParaRPr lang="pl-PL" sz="2400" b="1" dirty="0">
              <a:solidFill>
                <a:srgbClr val="FF3300"/>
              </a:solidFill>
              <a:latin typeface="Segoe Print" pitchFamily="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20814" y="1428736"/>
            <a:ext cx="4086721" cy="506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12" y="2071678"/>
            <a:ext cx="3344503" cy="447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09654" y="714356"/>
            <a:ext cx="5072097" cy="550072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200" b="1" dirty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  <a:t>	Przyroda budzi się do życia. Kwitną kwiaty i drzewa.                         Z ciepłych krajów przylatują ptaki. </a:t>
            </a:r>
            <a:br>
              <a:rPr lang="pl-PL" sz="2200" b="1" dirty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</a:br>
            <a:r>
              <a:rPr lang="pl-PL" sz="2200" b="1" dirty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  <a:t>Dzikie zwierzęta spacerują                      po polach i łąkach. </a:t>
            </a:r>
            <a:br>
              <a:rPr lang="pl-PL" sz="2200" b="1" dirty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</a:br>
            <a:r>
              <a:rPr lang="pl-PL" sz="2200" b="1" dirty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  <a:t>Świat jest piękny, choć przysłania go </a:t>
            </a:r>
            <a:r>
              <a:rPr lang="pl-PL" sz="2200" b="1" dirty="0" err="1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  <a:t>koronawirus</a:t>
            </a:r>
            <a:r>
              <a:rPr lang="pl-PL" sz="2200" b="1" dirty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  <a:t>… </a:t>
            </a:r>
            <a:br>
              <a:rPr lang="pl-PL" sz="2200" b="1" dirty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</a:br>
            <a:r>
              <a:rPr lang="pl-PL" sz="2200" b="1" dirty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  <a:t>Ale my nie chcemy być zmartwieni, </a:t>
            </a:r>
            <a:r>
              <a:rPr lang="pl-PL" sz="2200" b="1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  <a:t>bo po chmurach </a:t>
            </a:r>
            <a:r>
              <a:rPr lang="pl-PL" sz="2200" b="1" dirty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  <a:t>wyjdzie słońce, na które tak bardzo wszyscy czekamy. </a:t>
            </a:r>
            <a:br>
              <a:rPr lang="pl-PL" sz="2200" b="1" dirty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</a:br>
            <a:br>
              <a:rPr lang="pl-PL" sz="2200" b="1" dirty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</a:br>
            <a:r>
              <a:rPr lang="pl-PL" sz="2200" b="1" dirty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  <a:t>Uczniowie klas I, II i VIII „złapali                  w kadr” zwierzaki, ptaki i rośliny. Mamy nadzieję, że super-fotki umilą Wam czas, który spędzacie w domu. Bardzo dziękujemy za wspaniałe fotografie.  </a:t>
            </a:r>
            <a:br>
              <a:rPr lang="pl-PL" sz="2200" b="1" dirty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</a:br>
            <a:br>
              <a:rPr lang="pl-PL" sz="2200" b="1" dirty="0">
                <a:solidFill>
                  <a:schemeClr val="bg2">
                    <a:lumMod val="50000"/>
                  </a:schemeClr>
                </a:solidFill>
                <a:latin typeface="Segoe Print" pitchFamily="2" charset="0"/>
              </a:rPr>
            </a:br>
            <a:br>
              <a:rPr lang="pl-PL" sz="1800" dirty="0"/>
            </a:br>
            <a:endParaRPr lang="pl-PL" sz="1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53190" y="285728"/>
            <a:ext cx="5429288" cy="632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6310314" y="214290"/>
            <a:ext cx="5357850" cy="650085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pl-PL" sz="2400" b="1" i="1" dirty="0">
                <a:latin typeface="Segoe Print" pitchFamily="2" charset="0"/>
              </a:rPr>
              <a:t>Wiosna</a:t>
            </a:r>
            <a:r>
              <a:rPr lang="pl-PL" sz="2400" b="1" dirty="0">
                <a:latin typeface="Segoe Print" pitchFamily="2" charset="0"/>
              </a:rPr>
              <a:t>, Władysław Bełza</a:t>
            </a:r>
          </a:p>
          <a:p>
            <a:pPr>
              <a:buNone/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Ot, już wiosenka, wraca wesoła,</a:t>
            </a:r>
          </a:p>
          <a:p>
            <a:pPr>
              <a:buNone/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z poza okienka, widna dokoła.</a:t>
            </a:r>
          </a:p>
          <a:p>
            <a:pPr>
              <a:buNone/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Słonko przygrzewa, wciąż </a:t>
            </a:r>
            <a:r>
              <a:rPr lang="pl-PL" sz="2000" dirty="0" err="1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promieniściej</a:t>
            </a: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,</a:t>
            </a:r>
          </a:p>
          <a:p>
            <a:pPr>
              <a:buNone/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śmieją się drzewa, spod pęków liści.</a:t>
            </a:r>
          </a:p>
          <a:p>
            <a:pPr>
              <a:buNone/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Szary skowronek, wzbił się w obłoki,</a:t>
            </a:r>
          </a:p>
          <a:p>
            <a:pPr>
              <a:buNone/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dzwoniąc jak dzwonek, z wieży wysokiej.</a:t>
            </a:r>
          </a:p>
          <a:p>
            <a:pPr>
              <a:buNone/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I już, o! dziatki, za dni niewiele:</a:t>
            </a:r>
          </a:p>
          <a:p>
            <a:pPr>
              <a:buNone/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trawka i kwiatki łąkę </a:t>
            </a:r>
            <a:r>
              <a:rPr lang="pl-PL" sz="2000" dirty="0" err="1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zaściele</a:t>
            </a: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.</a:t>
            </a:r>
          </a:p>
          <a:p>
            <a:pPr>
              <a:buNone/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Spłynął te chmury, co niebo tłoczą, </a:t>
            </a:r>
          </a:p>
          <a:p>
            <a:pPr>
              <a:buNone/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piłka do góry pomknie ochoczo.</a:t>
            </a:r>
          </a:p>
          <a:p>
            <a:pPr>
              <a:buNone/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I wy, jak ptaszki, z gniazd wylecicie,</a:t>
            </a:r>
          </a:p>
          <a:p>
            <a:pPr>
              <a:buNone/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na te igraszki co tak lubicie.</a:t>
            </a:r>
          </a:p>
          <a:p>
            <a:pPr>
              <a:buNone/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Budzić radosną, w sercach nadzieję,</a:t>
            </a:r>
          </a:p>
          <a:p>
            <a:pPr>
              <a:buNone/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razem z tą wiosną, co się nam śmieje.</a:t>
            </a:r>
          </a:p>
          <a:p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8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3836" y="1214422"/>
            <a:ext cx="4643470" cy="4714908"/>
          </a:xfrm>
        </p:spPr>
        <p:txBody>
          <a:bodyPr>
            <a:normAutofit fontScale="90000"/>
          </a:bodyPr>
          <a:lstStyle/>
          <a:p>
            <a:r>
              <a:rPr lang="pl-PL" sz="3100" b="1" i="1" dirty="0">
                <a:solidFill>
                  <a:srgbClr val="006600"/>
                </a:solidFill>
                <a:latin typeface="Segoe Print" pitchFamily="2" charset="0"/>
              </a:rPr>
              <a:t>Bocian</a:t>
            </a:r>
            <a:r>
              <a:rPr lang="pl-PL" sz="3100" b="1" dirty="0">
                <a:solidFill>
                  <a:srgbClr val="006600"/>
                </a:solidFill>
                <a:latin typeface="Segoe Print" pitchFamily="2" charset="0"/>
              </a:rPr>
              <a:t>,                          Maria Konopnicka</a:t>
            </a:r>
            <a:br>
              <a:rPr lang="pl-PL" sz="2200" dirty="0">
                <a:solidFill>
                  <a:srgbClr val="006600"/>
                </a:solidFill>
                <a:latin typeface="Segoe Print" pitchFamily="2" charset="0"/>
              </a:rPr>
            </a:b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Bociek, </a:t>
            </a:r>
            <a:r>
              <a:rPr lang="pl-PL" sz="2200" dirty="0" err="1">
                <a:solidFill>
                  <a:srgbClr val="006600"/>
                </a:solidFill>
                <a:latin typeface="Segoe Print" pitchFamily="2" charset="0"/>
              </a:rPr>
              <a:t>bociek</a:t>
            </a: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 leci!</a:t>
            </a:r>
            <a:br>
              <a:rPr lang="pl-PL" sz="2200" dirty="0">
                <a:solidFill>
                  <a:srgbClr val="006600"/>
                </a:solidFill>
                <a:latin typeface="Segoe Print" pitchFamily="2" charset="0"/>
              </a:rPr>
            </a:b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Dalej, żywo, dzieci!</a:t>
            </a:r>
            <a:br>
              <a:rPr lang="pl-PL" sz="2200" dirty="0">
                <a:solidFill>
                  <a:srgbClr val="006600"/>
                </a:solidFill>
                <a:latin typeface="Segoe Print" pitchFamily="2" charset="0"/>
              </a:rPr>
            </a:b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Kto bociana w lot wyścignie,</a:t>
            </a:r>
            <a:br>
              <a:rPr lang="pl-PL" sz="2200" dirty="0">
                <a:solidFill>
                  <a:srgbClr val="006600"/>
                </a:solidFill>
                <a:latin typeface="Segoe Print" pitchFamily="2" charset="0"/>
              </a:rPr>
            </a:b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temu kasza nie ostygnie.</a:t>
            </a:r>
            <a:br>
              <a:rPr lang="pl-PL" sz="2200" dirty="0">
                <a:solidFill>
                  <a:srgbClr val="006600"/>
                </a:solidFill>
                <a:latin typeface="Segoe Print" pitchFamily="2" charset="0"/>
              </a:rPr>
            </a:b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Kle, </a:t>
            </a:r>
            <a:r>
              <a:rPr lang="pl-PL" sz="2200" dirty="0" err="1">
                <a:solidFill>
                  <a:srgbClr val="006600"/>
                </a:solidFill>
                <a:latin typeface="Segoe Print" pitchFamily="2" charset="0"/>
              </a:rPr>
              <a:t>kle</a:t>
            </a: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, </a:t>
            </a:r>
            <a:r>
              <a:rPr lang="pl-PL" sz="2200" dirty="0" err="1">
                <a:solidFill>
                  <a:srgbClr val="006600"/>
                </a:solidFill>
                <a:latin typeface="Segoe Print" pitchFamily="2" charset="0"/>
              </a:rPr>
              <a:t>kle</a:t>
            </a: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, </a:t>
            </a:r>
            <a:r>
              <a:rPr lang="pl-PL" sz="2200" dirty="0" err="1">
                <a:solidFill>
                  <a:srgbClr val="006600"/>
                </a:solidFill>
                <a:latin typeface="Segoe Print" pitchFamily="2" charset="0"/>
              </a:rPr>
              <a:t>kle</a:t>
            </a: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, </a:t>
            </a:r>
            <a:r>
              <a:rPr lang="pl-PL" sz="2200" dirty="0" err="1">
                <a:solidFill>
                  <a:srgbClr val="006600"/>
                </a:solidFill>
                <a:latin typeface="Segoe Print" pitchFamily="2" charset="0"/>
              </a:rPr>
              <a:t>kle</a:t>
            </a: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!</a:t>
            </a:r>
            <a:br>
              <a:rPr lang="pl-PL" sz="2200" dirty="0">
                <a:solidFill>
                  <a:srgbClr val="006600"/>
                </a:solidFill>
                <a:latin typeface="Segoe Print" pitchFamily="2" charset="0"/>
              </a:rPr>
            </a:b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- Wyjdźcież, jeśli łaska!</a:t>
            </a:r>
            <a:br>
              <a:rPr lang="pl-PL" sz="2200" dirty="0">
                <a:solidFill>
                  <a:srgbClr val="006600"/>
                </a:solidFill>
                <a:latin typeface="Segoe Print" pitchFamily="2" charset="0"/>
              </a:rPr>
            </a:b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Niech zobaczę, niech powitam,</a:t>
            </a:r>
            <a:br>
              <a:rPr lang="pl-PL" sz="2200" dirty="0">
                <a:solidFill>
                  <a:srgbClr val="006600"/>
                </a:solidFill>
                <a:latin typeface="Segoe Print" pitchFamily="2" charset="0"/>
              </a:rPr>
            </a:b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niech o zdrowie się zapytam.</a:t>
            </a:r>
            <a:br>
              <a:rPr lang="pl-PL" sz="2200" dirty="0">
                <a:solidFill>
                  <a:srgbClr val="006600"/>
                </a:solidFill>
                <a:latin typeface="Segoe Print" pitchFamily="2" charset="0"/>
              </a:rPr>
            </a:b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Kle, </a:t>
            </a:r>
            <a:r>
              <a:rPr lang="pl-PL" sz="2200" dirty="0" err="1">
                <a:solidFill>
                  <a:srgbClr val="006600"/>
                </a:solidFill>
                <a:latin typeface="Segoe Print" pitchFamily="2" charset="0"/>
              </a:rPr>
              <a:t>kle</a:t>
            </a: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, </a:t>
            </a:r>
            <a:r>
              <a:rPr lang="pl-PL" sz="2200" dirty="0" err="1">
                <a:solidFill>
                  <a:srgbClr val="006600"/>
                </a:solidFill>
                <a:latin typeface="Segoe Print" pitchFamily="2" charset="0"/>
              </a:rPr>
              <a:t>kle</a:t>
            </a: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, </a:t>
            </a:r>
            <a:r>
              <a:rPr lang="pl-PL" sz="2200" dirty="0" err="1">
                <a:solidFill>
                  <a:srgbClr val="006600"/>
                </a:solidFill>
                <a:latin typeface="Segoe Print" pitchFamily="2" charset="0"/>
              </a:rPr>
              <a:t>kle</a:t>
            </a: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, </a:t>
            </a:r>
            <a:r>
              <a:rPr lang="pl-PL" sz="2200" dirty="0" err="1">
                <a:solidFill>
                  <a:srgbClr val="006600"/>
                </a:solidFill>
                <a:latin typeface="Segoe Print" pitchFamily="2" charset="0"/>
              </a:rPr>
              <a:t>kle</a:t>
            </a:r>
            <a:r>
              <a:rPr lang="pl-PL" sz="2200" dirty="0">
                <a:solidFill>
                  <a:srgbClr val="006600"/>
                </a:solidFill>
                <a:latin typeface="Segoe Print" pitchFamily="2" charset="0"/>
              </a:rPr>
              <a:t>!</a:t>
            </a:r>
            <a:br>
              <a:rPr lang="pl-PL" sz="2200" dirty="0">
                <a:solidFill>
                  <a:srgbClr val="006600"/>
                </a:solidFill>
                <a:latin typeface="Segoe Print" pitchFamily="2" charset="0"/>
              </a:rPr>
            </a:br>
            <a:br>
              <a:rPr lang="pl-PL" sz="1800" dirty="0">
                <a:latin typeface="Segoe Print" pitchFamily="2" charset="0"/>
              </a:rPr>
            </a:br>
            <a:br>
              <a:rPr lang="pl-PL" sz="1200" dirty="0"/>
            </a:br>
            <a:br>
              <a:rPr lang="pl-PL" sz="1200" dirty="0"/>
            </a:br>
            <a:br>
              <a:rPr lang="pl-PL" sz="1200" dirty="0"/>
            </a:br>
            <a:endParaRPr lang="pl-PL" sz="1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96330" y="357166"/>
            <a:ext cx="340481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5802" y="3197360"/>
            <a:ext cx="4500594" cy="340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8744" y="0"/>
            <a:ext cx="3357587" cy="305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95406" y="142852"/>
            <a:ext cx="5715040" cy="1785950"/>
          </a:xfrm>
        </p:spPr>
        <p:txBody>
          <a:bodyPr>
            <a:normAutofit fontScale="90000"/>
          </a:bodyPr>
          <a:lstStyle/>
          <a:p>
            <a:r>
              <a:rPr lang="pl-PL" sz="2400" b="1" dirty="0">
                <a:solidFill>
                  <a:srgbClr val="0070C0"/>
                </a:solidFill>
                <a:latin typeface="Segoe Print" pitchFamily="2" charset="0"/>
              </a:rPr>
              <a:t>Ptaki, ptaszki, ptaszyska…</a:t>
            </a:r>
            <a:br>
              <a:rPr lang="pl-PL" sz="2400" b="1" dirty="0">
                <a:solidFill>
                  <a:srgbClr val="0070C0"/>
                </a:solidFill>
                <a:latin typeface="Segoe Print" pitchFamily="2" charset="0"/>
              </a:rPr>
            </a:br>
            <a:r>
              <a:rPr lang="pl-PL" sz="2400" b="1" dirty="0">
                <a:solidFill>
                  <a:srgbClr val="0070C0"/>
                </a:solidFill>
                <a:latin typeface="Segoe Print" pitchFamily="2" charset="0"/>
              </a:rPr>
              <a:t>śpiewy, trele, budziki…</a:t>
            </a:r>
            <a:br>
              <a:rPr lang="pl-PL" sz="2400" b="1" dirty="0">
                <a:solidFill>
                  <a:srgbClr val="0070C0"/>
                </a:solidFill>
                <a:latin typeface="Segoe Print" pitchFamily="2" charset="0"/>
              </a:rPr>
            </a:br>
            <a:r>
              <a:rPr lang="pl-PL" sz="2400" b="1" dirty="0">
                <a:solidFill>
                  <a:srgbClr val="0070C0"/>
                </a:solidFill>
                <a:latin typeface="Segoe Print" pitchFamily="2" charset="0"/>
              </a:rPr>
              <a:t>jednym słowem przed Wami galeria skrzydlatych przyjaciół </a:t>
            </a:r>
            <a:r>
              <a:rPr lang="pl-PL" sz="2400" b="1" dirty="0">
                <a:solidFill>
                  <a:srgbClr val="0070C0"/>
                </a:solidFill>
                <a:latin typeface="Segoe Print" pitchFamily="2" charset="0"/>
                <a:sym typeface="Wingdings" pitchFamily="2" charset="2"/>
              </a:rPr>
              <a:t> </a:t>
            </a:r>
            <a:br>
              <a:rPr lang="pl-PL" sz="1800" dirty="0"/>
            </a:br>
            <a:endParaRPr lang="pl-PL" sz="1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24892" y="285728"/>
            <a:ext cx="3468005" cy="226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480" y="3357562"/>
            <a:ext cx="2772063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7306" y="1500174"/>
            <a:ext cx="307680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96264" y="3000372"/>
            <a:ext cx="3905493" cy="307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398" y="2643182"/>
            <a:ext cx="254483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38283" y="285728"/>
            <a:ext cx="6500858" cy="1071570"/>
          </a:xfrm>
        </p:spPr>
        <p:txBody>
          <a:bodyPr/>
          <a:lstStyle/>
          <a:p>
            <a:r>
              <a:rPr lang="pl-PL" b="1" dirty="0">
                <a:solidFill>
                  <a:srgbClr val="006600"/>
                </a:solidFill>
                <a:latin typeface="Segoe Print" pitchFamily="2" charset="0"/>
              </a:rPr>
              <a:t>Piotrku – pilnuj kota </a:t>
            </a:r>
            <a:r>
              <a:rPr lang="pl-PL" b="1" dirty="0">
                <a:solidFill>
                  <a:srgbClr val="006600"/>
                </a:solidFill>
                <a:latin typeface="Segoe Print" pitchFamily="2" charset="0"/>
                <a:sym typeface="Wingdings" pitchFamily="2" charset="2"/>
              </a:rPr>
              <a:t> </a:t>
            </a:r>
            <a:endParaRPr lang="pl-PL" b="1" dirty="0">
              <a:solidFill>
                <a:srgbClr val="006600"/>
              </a:solidFill>
              <a:latin typeface="Segoe Print" pitchFamily="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5802" y="1357298"/>
            <a:ext cx="2786065" cy="516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4826" y="428604"/>
            <a:ext cx="330006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1950" y="3343202"/>
            <a:ext cx="3929090" cy="302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274" y="1714488"/>
            <a:ext cx="373727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92925" y="5429264"/>
            <a:ext cx="9360991" cy="1071570"/>
          </a:xfrm>
        </p:spPr>
        <p:txBody>
          <a:bodyPr>
            <a:normAutofit fontScale="90000"/>
          </a:bodyPr>
          <a:lstStyle/>
          <a:p>
            <a:r>
              <a:rPr lang="pl-PL" sz="2200" dirty="0">
                <a:solidFill>
                  <a:srgbClr val="002060"/>
                </a:solidFill>
                <a:latin typeface="Segoe Print" pitchFamily="2" charset="0"/>
              </a:rPr>
              <a:t>Tuż za rogiem, po kryjomu, nieopodal mego domu, dumnie kroczy piękny bażant. </a:t>
            </a:r>
            <a:br>
              <a:rPr lang="pl-PL" sz="2200" dirty="0">
                <a:solidFill>
                  <a:srgbClr val="002060"/>
                </a:solidFill>
                <a:latin typeface="Segoe Print" pitchFamily="2" charset="0"/>
              </a:rPr>
            </a:br>
            <a:r>
              <a:rPr lang="pl-PL" sz="2200" dirty="0">
                <a:solidFill>
                  <a:srgbClr val="002060"/>
                </a:solidFill>
                <a:latin typeface="Segoe Print" pitchFamily="2" charset="0"/>
              </a:rPr>
              <a:t>To po prostu kura dzika, która długie nogi ma i ucieka nam raz dwa.</a:t>
            </a:r>
            <a:br>
              <a:rPr lang="pl-PL" sz="2000" dirty="0"/>
            </a:br>
            <a:br>
              <a:rPr lang="pl-PL" sz="2000" dirty="0"/>
            </a:br>
            <a:endParaRPr lang="pl-PL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10050" y="857231"/>
            <a:ext cx="3357586" cy="399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3971930" cy="465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6264" y="1214422"/>
            <a:ext cx="3286148" cy="3641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993300"/>
                </a:solidFill>
                <a:latin typeface="Segoe Print" pitchFamily="2" charset="0"/>
              </a:rPr>
              <a:t>Ekrany to nasza specjalność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8083" y="1357298"/>
            <a:ext cx="4811603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24" y="1357299"/>
            <a:ext cx="4570297" cy="550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67372" y="624110"/>
            <a:ext cx="5837240" cy="1280890"/>
          </a:xfrm>
        </p:spPr>
        <p:txBody>
          <a:bodyPr/>
          <a:lstStyle/>
          <a:p>
            <a:r>
              <a:rPr lang="pl-PL" sz="4000" b="1" dirty="0">
                <a:solidFill>
                  <a:srgbClr val="FF0066"/>
                </a:solidFill>
                <a:latin typeface="Segoe Print" pitchFamily="2" charset="0"/>
              </a:rPr>
              <a:t>Wszyscy się uczą!</a:t>
            </a:r>
            <a:br>
              <a:rPr lang="pl-PL" dirty="0"/>
            </a:br>
            <a:endParaRPr lang="pl-PL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60981" y="1357298"/>
            <a:ext cx="3823574" cy="455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778" y="571480"/>
            <a:ext cx="3972645" cy="525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Smug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467</Words>
  <Application>Microsoft Office PowerPoint</Application>
  <PresentationFormat>Panoramiczny</PresentationFormat>
  <Paragraphs>29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Segoe Print</vt:lpstr>
      <vt:lpstr>Wingdings 3</vt:lpstr>
      <vt:lpstr>Smuga</vt:lpstr>
      <vt:lpstr>Przyroda wokół nas</vt:lpstr>
      <vt:lpstr> Przyroda budzi się do życia. Kwitną kwiaty i drzewa.                         Z ciepłych krajów przylatują ptaki.  Dzikie zwierzęta spacerują                      po polach i łąkach.  Świat jest piękny, choć przysłania go koronawirus…  Ale my nie chcemy być zmartwieni, bo po chmurach wyjdzie słońce, na które tak bardzo wszyscy czekamy.   Uczniowie klas I, II i VIII „złapali                  w kadr” zwierzaki, ptaki i rośliny. Mamy nadzieję, że super-fotki umilą Wam czas, który spędzacie w domu. Bardzo dziękujemy za wspaniałe fotografie.     </vt:lpstr>
      <vt:lpstr>Prezentacja programu PowerPoint</vt:lpstr>
      <vt:lpstr>Bocian,                          Maria Konopnicka Bociek, bociek leci! Dalej, żywo, dzieci! Kto bociana w lot wyścignie, temu kasza nie ostygnie. Kle, kle, kle, kle, kle! - Wyjdźcież, jeśli łaska! Niech zobaczę, niech powitam, niech o zdrowie się zapytam. Kle, kle, kle, kle, kle!     </vt:lpstr>
      <vt:lpstr>Ptaki, ptaszki, ptaszyska… śpiewy, trele, budziki… jednym słowem przed Wami galeria skrzydlatych przyjaciół   </vt:lpstr>
      <vt:lpstr>Piotrku – pilnuj kota  </vt:lpstr>
      <vt:lpstr>Tuż za rogiem, po kryjomu, nieopodal mego domu, dumnie kroczy piękny bażant.  To po prostu kura dzika, która długie nogi ma i ucieka nam raz dwa.  </vt:lpstr>
      <vt:lpstr>Ekrany to nasza specjalność</vt:lpstr>
      <vt:lpstr>Wszyscy się uczą! </vt:lpstr>
      <vt:lpstr>Kot – udomowiony gatunek ssaka z rzędu drapieżnych z rodziny kotowatych…, ale każdy kto ma kota wie, że ta definicja nic nie oddaje.  </vt:lpstr>
      <vt:lpstr>Prezentacja programu PowerPoint</vt:lpstr>
      <vt:lpstr>Nasze domy są pełne merdających ogonów, pocałunków, mokrych nosków i szczerej miłości </vt:lpstr>
      <vt:lpstr>A tymczasem – w kurniku</vt:lpstr>
      <vt:lpstr>W domu i gołębniku</vt:lpstr>
      <vt:lpstr>Dobrze, że mi Puszek coś zostawił – chętnie dojem   </vt:lpstr>
      <vt:lpstr>Prezentacja programu PowerPoint</vt:lpstr>
      <vt:lpstr>Dziękujemy za obejrzenie prezentacji              Niech budząca się do życia wiosna cieszy nasze serca                          i zmysły. Dbajmy              o domowe zwierzaki, a te które „wpadają do nas z wizytą” obserwujmy                          i podziwiajmy.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Zwierzęta wokół nas</dc:title>
  <dc:creator>zamorskaiwona2@gmail.com</dc:creator>
  <cp:lastModifiedBy>Marcin</cp:lastModifiedBy>
  <cp:revision>45</cp:revision>
  <dcterms:created xsi:type="dcterms:W3CDTF">2020-04-03T22:00:56Z</dcterms:created>
  <dcterms:modified xsi:type="dcterms:W3CDTF">2020-04-21T20:19:26Z</dcterms:modified>
</cp:coreProperties>
</file>