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7"/>
  </p:notesMasterIdLst>
  <p:handoutMasterIdLst>
    <p:handoutMasterId r:id="rId18"/>
  </p:handoutMasterIdLst>
  <p:sldIdLst>
    <p:sldId id="267" r:id="rId5"/>
    <p:sldId id="278" r:id="rId6"/>
    <p:sldId id="279" r:id="rId7"/>
    <p:sldId id="280" r:id="rId8"/>
    <p:sldId id="281" r:id="rId9"/>
    <p:sldId id="283" r:id="rId10"/>
    <p:sldId id="272" r:id="rId11"/>
    <p:sldId id="271" r:id="rId12"/>
    <p:sldId id="284" r:id="rId13"/>
    <p:sldId id="273" r:id="rId14"/>
    <p:sldId id="282" r:id="rId15"/>
    <p:sldId id="269" r:id="rId16"/>
  </p:sldIdLst>
  <p:sldSz cx="12188825"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6" autoAdjust="0"/>
    <p:restoredTop sz="94599" autoAdjust="0"/>
  </p:normalViewPr>
  <p:slideViewPr>
    <p:cSldViewPr>
      <p:cViewPr varScale="1">
        <p:scale>
          <a:sx n="114" d="100"/>
          <a:sy n="114" d="100"/>
        </p:scale>
        <p:origin x="246" y="114"/>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2016-08-01</a:t>
            </a:r>
            <a:endParaRPr/>
          </a:p>
        </p:txBody>
      </p:sp>
      <p:sp>
        <p:nvSpPr>
          <p:cNvPr id="4" name="Stopka — symbol zastępczy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Numer slajdu — symbol zastępczy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2016-08-01</a:t>
            </a:r>
            <a:endParaRPr/>
          </a:p>
        </p:txBody>
      </p:sp>
      <p:sp>
        <p:nvSpPr>
          <p:cNvPr id="4" name="Obraz slajdu — symbol zastępczy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Kliknij, aby edytować style wzorca tekstu</a:t>
            </a:r>
          </a:p>
          <a:p>
            <a:pPr lvl="1" rtl="0"/>
            <a:r>
              <a:t>Drugi poziom</a:t>
            </a:r>
          </a:p>
          <a:p>
            <a:pPr lvl="2" rtl="0"/>
            <a:r>
              <a:t>Trzeci poziom</a:t>
            </a:r>
          </a:p>
          <a:p>
            <a:pPr lvl="3" rtl="0"/>
            <a:r>
              <a:t>Czwarty poziom</a:t>
            </a:r>
          </a:p>
          <a:p>
            <a:pPr lvl="4" rtl="0"/>
            <a:r>
              <a:t>Piąty poziom</a:t>
            </a:r>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Numer slajdu — symbol zastępcz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2" name="Tytuł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pl-PL"/>
              <a:t>Kliknij, aby edytować styl</a:t>
            </a:r>
            <a:endParaRPr/>
          </a:p>
        </p:txBody>
      </p:sp>
      <p:sp>
        <p:nvSpPr>
          <p:cNvPr id="3" name="Podtytuł 2"/>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pl-PL"/>
              <a:t>Kliknij, aby edytować styl wzorca podtytułu</a:t>
            </a:r>
            <a:endParaRPr/>
          </a:p>
        </p:txBody>
      </p:sp>
      <p:sp>
        <p:nvSpPr>
          <p:cNvPr id="5" name="Stopka — symbol zastępczy 4"/>
          <p:cNvSpPr>
            <a:spLocks noGrp="1"/>
          </p:cNvSpPr>
          <p:nvPr>
            <p:ph type="ftr" sz="quarter" idx="11"/>
          </p:nvPr>
        </p:nvSpPr>
        <p:spPr/>
        <p:txBody>
          <a:bodyPr rtlCol="0"/>
          <a:lstStyle>
            <a:lvl1pPr algn="l" rtl="0">
              <a:defRPr>
                <a:solidFill>
                  <a:schemeClr val="tx2"/>
                </a:solidFill>
              </a:defRPr>
            </a:lvl1pPr>
          </a:lstStyle>
          <a:p>
            <a:pPr rtl="0"/>
            <a:endParaRPr/>
          </a:p>
        </p:txBody>
      </p:sp>
      <p:sp>
        <p:nvSpPr>
          <p:cNvPr id="4" name="Data — symbol zastępczy 3"/>
          <p:cNvSpPr>
            <a:spLocks noGrp="1"/>
          </p:cNvSpPr>
          <p:nvPr>
            <p:ph type="dt" sz="half" idx="10"/>
          </p:nvPr>
        </p:nvSpPr>
        <p:spPr/>
        <p:txBody>
          <a:bodyPr rtlCol="0"/>
          <a:lstStyle>
            <a:lvl1pPr algn="l" rtl="0">
              <a:defRPr>
                <a:solidFill>
                  <a:schemeClr val="tx2"/>
                </a:solidFill>
              </a:defRPr>
            </a:lvl1pPr>
          </a:lstStyle>
          <a:p>
            <a:pPr rtl="0"/>
            <a:r>
              <a:rPr lang="en-US"/>
              <a:t>2016-08-01</a:t>
            </a:r>
            <a:endParaRPr/>
          </a:p>
        </p:txBody>
      </p:sp>
      <p:sp>
        <p:nvSpPr>
          <p:cNvPr id="6" name="Numer slajdu — symbol zastępczy 5"/>
          <p:cNvSpPr>
            <a:spLocks noGrp="1"/>
          </p:cNvSpPr>
          <p:nvPr>
            <p:ph type="sldNum" sz="quarter" idx="12"/>
          </p:nvPr>
        </p:nvSpPr>
        <p:spPr/>
        <p:txBody>
          <a:bodyPr rtlCol="0"/>
          <a:lstStyle>
            <a:lvl1pPr algn="l" rtl="0">
              <a:defRPr>
                <a:solidFill>
                  <a:schemeClr val="tx2"/>
                </a:solidFill>
              </a:defRPr>
            </a:lvl1pPr>
          </a:lstStyle>
          <a:p>
            <a:pPr rtl="0"/>
            <a:fld id="{DF28FB93-0A08-4E7D-8E63-9EFA29F1E093}" type="slidenum">
              <a:rPr/>
              <a:pPr/>
              <a:t>‹#›</a:t>
            </a:fld>
            <a:endParaRPr/>
          </a:p>
        </p:txBody>
      </p:sp>
      <p:grpSp>
        <p:nvGrpSpPr>
          <p:cNvPr id="7" name="Grupa 6"/>
          <p:cNvGrpSpPr/>
          <p:nvPr/>
        </p:nvGrpSpPr>
        <p:grpSpPr>
          <a:xfrm>
            <a:off x="1218882" y="1600200"/>
            <a:ext cx="9739746" cy="73152"/>
            <a:chOff x="914400" y="1200150"/>
            <a:chExt cx="7306712" cy="54864"/>
          </a:xfrm>
        </p:grpSpPr>
        <p:sp>
          <p:nvSpPr>
            <p:cNvPr id="8" name="Ow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9" name="Ow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0" name="Grupa 9"/>
            <p:cNvGrpSpPr/>
            <p:nvPr/>
          </p:nvGrpSpPr>
          <p:grpSpPr>
            <a:xfrm>
              <a:off x="1036847" y="1207626"/>
              <a:ext cx="7074290" cy="38998"/>
              <a:chOff x="2141408" y="1752956"/>
              <a:chExt cx="7315200" cy="38998"/>
            </a:xfrm>
            <a:solidFill>
              <a:schemeClr val="tx2"/>
            </a:solidFill>
          </p:grpSpPr>
          <p:cxnSp>
            <p:nvCxnSpPr>
              <p:cNvPr id="11" name="Łącznik prosty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upa 12"/>
          <p:cNvGrpSpPr/>
          <p:nvPr/>
        </p:nvGrpSpPr>
        <p:grpSpPr>
          <a:xfrm>
            <a:off x="1218882" y="4851400"/>
            <a:ext cx="9739746" cy="73152"/>
            <a:chOff x="914400" y="3638550"/>
            <a:chExt cx="7306712" cy="54864"/>
          </a:xfrm>
        </p:grpSpPr>
        <p:sp>
          <p:nvSpPr>
            <p:cNvPr id="14" name="Ow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15" name="Ow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6" name="Grupa 15"/>
            <p:cNvGrpSpPr/>
            <p:nvPr/>
          </p:nvGrpSpPr>
          <p:grpSpPr>
            <a:xfrm>
              <a:off x="1036847" y="3646026"/>
              <a:ext cx="7074290" cy="38998"/>
              <a:chOff x="2141408" y="1752956"/>
              <a:chExt cx="7315200" cy="38998"/>
            </a:xfrm>
            <a:solidFill>
              <a:schemeClr val="tx2"/>
            </a:solidFill>
          </p:grpSpPr>
          <p:cxnSp>
            <p:nvCxnSpPr>
              <p:cNvPr id="17" name="Łącznik prosty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Łącznik prosty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Tekst pionowy — symbol zastępczy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2016-08-01</a:t>
            </a:r>
            <a:endParaRPr/>
          </a:p>
        </p:txBody>
      </p:sp>
      <p:sp>
        <p:nvSpPr>
          <p:cNvPr id="6" name="Numer slajdu — symbol zastępczy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834563" y="434975"/>
            <a:ext cx="1168400" cy="5661025"/>
          </a:xfrm>
        </p:spPr>
        <p:txBody>
          <a:bodyPr vert="eaVert" rtlCol="0"/>
          <a:lstStyle/>
          <a:p>
            <a:pPr rtl="0"/>
            <a:r>
              <a:rPr lang="pl-PL"/>
              <a:t>Kliknij, aby edytować styl</a:t>
            </a:r>
            <a:endParaRPr/>
          </a:p>
        </p:txBody>
      </p:sp>
      <p:sp>
        <p:nvSpPr>
          <p:cNvPr id="3" name="Tekst pionowy — symbol zastępczy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2016-08-01</a:t>
            </a:r>
            <a:endParaRPr/>
          </a:p>
        </p:txBody>
      </p:sp>
      <p:sp>
        <p:nvSpPr>
          <p:cNvPr id="6" name="Numer slajdu — symbol zastępczy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Zawartość — symbol zastępczy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2016-08-01</a:t>
            </a:r>
            <a:endParaRPr/>
          </a:p>
        </p:txBody>
      </p:sp>
      <p:sp>
        <p:nvSpPr>
          <p:cNvPr id="6" name="Numer slajdu — symbol zastępczy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pl-PL"/>
              <a:t>Kliknij, aby edytować styl</a:t>
            </a:r>
            <a:endParaRPr/>
          </a:p>
        </p:txBody>
      </p:sp>
      <p:sp>
        <p:nvSpPr>
          <p:cNvPr id="3" name="Tekst — symbol zastępczy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pl-PL"/>
              <a:t>Kliknij, aby edytować style wzorca tekstu</a:t>
            </a: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2016-08-01</a:t>
            </a:r>
            <a:endParaRPr/>
          </a:p>
        </p:txBody>
      </p:sp>
      <p:sp>
        <p:nvSpPr>
          <p:cNvPr id="6" name="Numer slajdu — symbol zastępczy 5"/>
          <p:cNvSpPr>
            <a:spLocks noGrp="1"/>
          </p:cNvSpPr>
          <p:nvPr>
            <p:ph type="sldNum" sz="quarter" idx="12"/>
          </p:nvPr>
        </p:nvSpPr>
        <p:spPr/>
        <p:txBody>
          <a:bodyPr rtlCol="0"/>
          <a:lstStyle/>
          <a:p>
            <a:pPr rtl="0"/>
            <a:fld id="{DF28FB93-0A08-4E7D-8E63-9EFA29F1E093}" type="slidenum">
              <a:rPr/>
              <a:pPr/>
              <a:t>‹#›</a:t>
            </a:fld>
            <a:endParaRPr/>
          </a:p>
        </p:txBody>
      </p:sp>
      <p:grpSp>
        <p:nvGrpSpPr>
          <p:cNvPr id="13" name="Grupa 12"/>
          <p:cNvGrpSpPr/>
          <p:nvPr/>
        </p:nvGrpSpPr>
        <p:grpSpPr>
          <a:xfrm>
            <a:off x="3273781" y="3475736"/>
            <a:ext cx="5641265" cy="54864"/>
            <a:chOff x="2455975" y="2588441"/>
            <a:chExt cx="4232051" cy="41148"/>
          </a:xfrm>
        </p:grpSpPr>
        <p:sp>
          <p:nvSpPr>
            <p:cNvPr id="14" name="Ow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w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upa 15"/>
            <p:cNvGrpSpPr/>
            <p:nvPr/>
          </p:nvGrpSpPr>
          <p:grpSpPr>
            <a:xfrm>
              <a:off x="2563229" y="2594391"/>
              <a:ext cx="4023360" cy="29249"/>
              <a:chOff x="2550323" y="3458731"/>
              <a:chExt cx="4023360" cy="38998"/>
            </a:xfrm>
          </p:grpSpPr>
          <p:cxnSp>
            <p:nvCxnSpPr>
              <p:cNvPr id="17" name="Łącznik prosty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Łącznik prosty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Zawartość — symbol zastępczy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Zawartość — symbol zastępczy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6" name="Stopka — symbol zastępczy 5"/>
          <p:cNvSpPr>
            <a:spLocks noGrp="1"/>
          </p:cNvSpPr>
          <p:nvPr>
            <p:ph type="ftr" sz="quarter" idx="11"/>
          </p:nvPr>
        </p:nvSpPr>
        <p:spPr/>
        <p:txBody>
          <a:bodyPr rtlCol="0"/>
          <a:lstStyle/>
          <a:p>
            <a:pPr rtl="0"/>
            <a:endParaRPr/>
          </a:p>
        </p:txBody>
      </p:sp>
      <p:sp>
        <p:nvSpPr>
          <p:cNvPr id="5" name="Data — symbol zastępczy 4"/>
          <p:cNvSpPr>
            <a:spLocks noGrp="1"/>
          </p:cNvSpPr>
          <p:nvPr>
            <p:ph type="dt" sz="half" idx="10"/>
          </p:nvPr>
        </p:nvSpPr>
        <p:spPr/>
        <p:txBody>
          <a:bodyPr rtlCol="0"/>
          <a:lstStyle/>
          <a:p>
            <a:pPr rtl="0"/>
            <a:r>
              <a:rPr lang="en-US"/>
              <a:t>2016-08-01</a:t>
            </a:r>
            <a:endParaRPr/>
          </a:p>
        </p:txBody>
      </p:sp>
      <p:sp>
        <p:nvSpPr>
          <p:cNvPr id="7" name="Numer slajdu — symbol zastępczy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lgn="l" rtl="0">
              <a:defRPr/>
            </a:lvl1pPr>
          </a:lstStyle>
          <a:p>
            <a:pPr rtl="0"/>
            <a:r>
              <a:rPr lang="pl-PL"/>
              <a:t>Kliknij, aby edytować styl</a:t>
            </a:r>
            <a:endParaRPr/>
          </a:p>
        </p:txBody>
      </p:sp>
      <p:sp>
        <p:nvSpPr>
          <p:cNvPr id="3" name="Tekst — symbol zastępczy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a:t>Kliknij, aby edytować style wzorca tekstu</a:t>
            </a:r>
          </a:p>
        </p:txBody>
      </p:sp>
      <p:sp>
        <p:nvSpPr>
          <p:cNvPr id="4" name="Zawartość — symbol zastępczy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Tekst — symbol zastępczy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a:t>Kliknij, aby edytować style wzorca tekstu</a:t>
            </a:r>
          </a:p>
        </p:txBody>
      </p:sp>
      <p:sp>
        <p:nvSpPr>
          <p:cNvPr id="6" name="Zawartość — symbol zastępczy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8" name="Stopka — symbol zastępczy 7"/>
          <p:cNvSpPr>
            <a:spLocks noGrp="1"/>
          </p:cNvSpPr>
          <p:nvPr>
            <p:ph type="ftr" sz="quarter" idx="11"/>
          </p:nvPr>
        </p:nvSpPr>
        <p:spPr/>
        <p:txBody>
          <a:bodyPr rtlCol="0"/>
          <a:lstStyle/>
          <a:p>
            <a:pPr rtl="0"/>
            <a:endParaRPr/>
          </a:p>
        </p:txBody>
      </p:sp>
      <p:sp>
        <p:nvSpPr>
          <p:cNvPr id="7" name="Data — symbol zastępczy 6"/>
          <p:cNvSpPr>
            <a:spLocks noGrp="1"/>
          </p:cNvSpPr>
          <p:nvPr>
            <p:ph type="dt" sz="half" idx="10"/>
          </p:nvPr>
        </p:nvSpPr>
        <p:spPr/>
        <p:txBody>
          <a:bodyPr rtlCol="0"/>
          <a:lstStyle/>
          <a:p>
            <a:pPr rtl="0"/>
            <a:r>
              <a:rPr lang="en-US"/>
              <a:t>2016-08-01</a:t>
            </a:r>
            <a:endParaRPr/>
          </a:p>
        </p:txBody>
      </p:sp>
      <p:sp>
        <p:nvSpPr>
          <p:cNvPr id="9" name="Numer slajdu — symbol zastępczy 8"/>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4" name="Stopka — symbol zastępczy 3"/>
          <p:cNvSpPr>
            <a:spLocks noGrp="1"/>
          </p:cNvSpPr>
          <p:nvPr>
            <p:ph type="ftr" sz="quarter" idx="11"/>
          </p:nvPr>
        </p:nvSpPr>
        <p:spPr/>
        <p:txBody>
          <a:bodyPr rtlCol="0"/>
          <a:lstStyle/>
          <a:p>
            <a:pPr rtl="0"/>
            <a:endParaRPr/>
          </a:p>
        </p:txBody>
      </p:sp>
      <p:sp>
        <p:nvSpPr>
          <p:cNvPr id="3" name="Data — symbol zastępczy 2"/>
          <p:cNvSpPr>
            <a:spLocks noGrp="1"/>
          </p:cNvSpPr>
          <p:nvPr>
            <p:ph type="dt" sz="half" idx="10"/>
          </p:nvPr>
        </p:nvSpPr>
        <p:spPr/>
        <p:txBody>
          <a:bodyPr rtlCol="0"/>
          <a:lstStyle/>
          <a:p>
            <a:pPr rtl="0"/>
            <a:r>
              <a:rPr lang="en-US"/>
              <a:t>2016-08-01</a:t>
            </a:r>
            <a:endParaRPr/>
          </a:p>
        </p:txBody>
      </p:sp>
      <p:sp>
        <p:nvSpPr>
          <p:cNvPr id="5" name="Numer slajdu — symbol zastępczy 4"/>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topka — symbol zastępczy 2"/>
          <p:cNvSpPr>
            <a:spLocks noGrp="1"/>
          </p:cNvSpPr>
          <p:nvPr>
            <p:ph type="ftr" sz="quarter" idx="11"/>
          </p:nvPr>
        </p:nvSpPr>
        <p:spPr/>
        <p:txBody>
          <a:bodyPr rtlCol="0"/>
          <a:lstStyle/>
          <a:p>
            <a:pPr rtl="0"/>
            <a:endParaRPr/>
          </a:p>
        </p:txBody>
      </p:sp>
      <p:sp>
        <p:nvSpPr>
          <p:cNvPr id="2" name="Data — symbol zastępczy 1"/>
          <p:cNvSpPr>
            <a:spLocks noGrp="1"/>
          </p:cNvSpPr>
          <p:nvPr>
            <p:ph type="dt" sz="half" idx="10"/>
          </p:nvPr>
        </p:nvSpPr>
        <p:spPr/>
        <p:txBody>
          <a:bodyPr rtlCol="0"/>
          <a:lstStyle/>
          <a:p>
            <a:pPr rtl="0"/>
            <a:r>
              <a:rPr lang="en-US"/>
              <a:t>2016-08-01</a:t>
            </a:r>
            <a:endParaRPr/>
          </a:p>
        </p:txBody>
      </p:sp>
      <p:sp>
        <p:nvSpPr>
          <p:cNvPr id="4" name="Numer slajdu — symbol zastępczy 3"/>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chor="b">
            <a:normAutofit/>
          </a:bodyPr>
          <a:lstStyle>
            <a:lvl1pPr algn="l" rtl="0">
              <a:defRPr sz="3200" b="0"/>
            </a:lvl1pPr>
          </a:lstStyle>
          <a:p>
            <a:pPr rtl="0"/>
            <a:r>
              <a:rPr lang="pl-PL"/>
              <a:t>Kliknij, aby edytować styl</a:t>
            </a:r>
            <a:endParaRPr/>
          </a:p>
        </p:txBody>
      </p:sp>
      <p:sp>
        <p:nvSpPr>
          <p:cNvPr id="3" name="Zawartość — symbol zastępczy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Tekst — symbol zastępczy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pl-PL"/>
              <a:t>Kliknij, aby edytować style wzorca tekstu</a:t>
            </a:r>
          </a:p>
        </p:txBody>
      </p:sp>
      <p:sp>
        <p:nvSpPr>
          <p:cNvPr id="6" name="Stopka — symbol zastępczy 5"/>
          <p:cNvSpPr>
            <a:spLocks noGrp="1"/>
          </p:cNvSpPr>
          <p:nvPr>
            <p:ph type="ftr" sz="quarter" idx="11"/>
          </p:nvPr>
        </p:nvSpPr>
        <p:spPr/>
        <p:txBody>
          <a:bodyPr rtlCol="0"/>
          <a:lstStyle/>
          <a:p>
            <a:pPr rtl="0"/>
            <a:endParaRPr/>
          </a:p>
        </p:txBody>
      </p:sp>
      <p:sp>
        <p:nvSpPr>
          <p:cNvPr id="5" name="Data — symbol zastępczy 4"/>
          <p:cNvSpPr>
            <a:spLocks noGrp="1"/>
          </p:cNvSpPr>
          <p:nvPr>
            <p:ph type="dt" sz="half" idx="10"/>
          </p:nvPr>
        </p:nvSpPr>
        <p:spPr/>
        <p:txBody>
          <a:bodyPr rtlCol="0"/>
          <a:lstStyle/>
          <a:p>
            <a:pPr rtl="0"/>
            <a:r>
              <a:rPr lang="en-US"/>
              <a:t>2016-08-01</a:t>
            </a:r>
            <a:endParaRPr/>
          </a:p>
        </p:txBody>
      </p:sp>
      <p:sp>
        <p:nvSpPr>
          <p:cNvPr id="7" name="Numer slajdu — symbol zastępczy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chor="b">
            <a:normAutofit/>
          </a:bodyPr>
          <a:lstStyle>
            <a:lvl1pPr algn="l" rtl="0">
              <a:defRPr sz="3200" b="0"/>
            </a:lvl1pPr>
          </a:lstStyle>
          <a:p>
            <a:pPr rtl="0"/>
            <a:r>
              <a:rPr lang="pl-PL"/>
              <a:t>Kliknij, aby edytować styl</a:t>
            </a:r>
            <a:endParaRPr/>
          </a:p>
        </p:txBody>
      </p:sp>
      <p:sp>
        <p:nvSpPr>
          <p:cNvPr id="8" name="Prostokąt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Obraz — symbol zastępczy 2" descr="Pusty symbol zastępczy pozwalający dodać obraz. Kliknij symbol zastępczy i wybierz obraz, który chcesz dodać."/>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pl-PL"/>
              <a:t>Kliknij ikonę, aby dodać obraz</a:t>
            </a:r>
            <a:endParaRPr/>
          </a:p>
        </p:txBody>
      </p:sp>
      <p:sp>
        <p:nvSpPr>
          <p:cNvPr id="4" name="Tekst — symbol zastępczy 3"/>
          <p:cNvSpPr>
            <a:spLocks noGrp="1"/>
          </p:cNvSpPr>
          <p:nvPr>
            <p:ph type="body" sz="half" idx="2"/>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pl-PL"/>
              <a:t>Kliknij, aby edytować style wzorca tekstu</a:t>
            </a:r>
          </a:p>
        </p:txBody>
      </p:sp>
      <p:sp>
        <p:nvSpPr>
          <p:cNvPr id="6" name="Stopka — symbol zastępczy 5"/>
          <p:cNvSpPr>
            <a:spLocks noGrp="1"/>
          </p:cNvSpPr>
          <p:nvPr>
            <p:ph type="ftr" sz="quarter" idx="11"/>
          </p:nvPr>
        </p:nvSpPr>
        <p:spPr/>
        <p:txBody>
          <a:bodyPr rtlCol="0"/>
          <a:lstStyle/>
          <a:p>
            <a:pPr rtl="0"/>
            <a:endParaRPr/>
          </a:p>
        </p:txBody>
      </p:sp>
      <p:sp>
        <p:nvSpPr>
          <p:cNvPr id="5" name="Data — symbol zastępczy 4"/>
          <p:cNvSpPr>
            <a:spLocks noGrp="1"/>
          </p:cNvSpPr>
          <p:nvPr>
            <p:ph type="dt" sz="half" idx="10"/>
          </p:nvPr>
        </p:nvSpPr>
        <p:spPr/>
        <p:txBody>
          <a:bodyPr rtlCol="0"/>
          <a:lstStyle/>
          <a:p>
            <a:pPr rtl="0"/>
            <a:r>
              <a:rPr lang="en-US"/>
              <a:t>2016-08-01</a:t>
            </a:r>
            <a:endParaRPr/>
          </a:p>
        </p:txBody>
      </p:sp>
      <p:sp>
        <p:nvSpPr>
          <p:cNvPr id="7" name="Numer slajdu — symbol zastępczy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Prostokąt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sz="2400"/>
          </a:p>
        </p:txBody>
      </p:sp>
      <p:sp>
        <p:nvSpPr>
          <p:cNvPr id="8" name="Prostokąt zaokrąglony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Tytuł — symbol zastępczy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t>Kliknij, aby edytować styl wzorca tytułu</a:t>
            </a:r>
          </a:p>
        </p:txBody>
      </p:sp>
      <p:sp>
        <p:nvSpPr>
          <p:cNvPr id="3" name="Tekst — symbol zastępczy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t>Kliknij, aby edytować style wzorca tekstu</a:t>
            </a:r>
          </a:p>
          <a:p>
            <a:pPr lvl="1" rtl="0"/>
            <a:r>
              <a:t>Drugi poziom</a:t>
            </a:r>
          </a:p>
          <a:p>
            <a:pPr lvl="2" rtl="0"/>
            <a:r>
              <a:t>Trzeci poziom</a:t>
            </a:r>
          </a:p>
          <a:p>
            <a:pPr lvl="3" rtl="0"/>
            <a:r>
              <a:t>Czwarty poziom</a:t>
            </a:r>
          </a:p>
          <a:p>
            <a:pPr lvl="4" rtl="0"/>
            <a:r>
              <a:t>Piąty poziom</a:t>
            </a:r>
          </a:p>
        </p:txBody>
      </p:sp>
      <p:sp>
        <p:nvSpPr>
          <p:cNvPr id="5" name="Stopka — symbol zastępczy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a:p>
        </p:txBody>
      </p:sp>
      <p:sp>
        <p:nvSpPr>
          <p:cNvPr id="4" name="Data — symbol zastępczy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l" rtl="0">
              <a:defRPr sz="1100">
                <a:solidFill>
                  <a:schemeClr val="tx1"/>
                </a:solidFill>
              </a:defRPr>
            </a:lvl1pPr>
          </a:lstStyle>
          <a:p>
            <a:pPr rtl="0"/>
            <a:r>
              <a:rPr lang="en-US"/>
              <a:t>2016-08-01</a:t>
            </a:r>
            <a:endParaRPr/>
          </a:p>
        </p:txBody>
      </p:sp>
      <p:sp>
        <p:nvSpPr>
          <p:cNvPr id="6" name="Numer slajdu — symbol zastępczy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l" rtl="0">
              <a:defRPr sz="1100">
                <a:solidFill>
                  <a:schemeClr val="tx1"/>
                </a:solidFill>
              </a:defRPr>
            </a:lvl1pPr>
          </a:lstStyle>
          <a:p>
            <a:pPr rtl="0"/>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pl.wikipedia.org/wiki/Moralno%C5%9B%C4%87_pani_Dulskiej#Ekranizacje" TargetMode="External"/><Relationship Id="rId2" Type="http://schemas.openxmlformats.org/officeDocument/2006/relationships/hyperlink" Target="https://pl.wikipedia.org/wiki/Gabriela_Zapolska"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fif"/><Relationship Id="rId7" Type="http://schemas.openxmlformats.org/officeDocument/2006/relationships/image" Target="../media/image10.jfif"/><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fif"/><Relationship Id="rId5" Type="http://schemas.openxmlformats.org/officeDocument/2006/relationships/image" Target="../media/image8.jfif"/><Relationship Id="rId4" Type="http://schemas.openxmlformats.org/officeDocument/2006/relationships/image" Target="../media/image7.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251326" y="2852936"/>
            <a:ext cx="9686172" cy="812799"/>
          </a:xfrm>
        </p:spPr>
        <p:txBody>
          <a:bodyPr rtlCol="0">
            <a:normAutofit/>
          </a:bodyPr>
          <a:lstStyle/>
          <a:p>
            <a:pPr rtl="0"/>
            <a:r>
              <a:rPr lang="pl-PL" dirty="0"/>
              <a:t>Moralność pani Dulskiej</a:t>
            </a:r>
            <a:endParaRPr lang="pl"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6343CF35-60FF-4100-BFCA-AF16F948ECA7}"/>
              </a:ext>
            </a:extLst>
          </p:cNvPr>
          <p:cNvSpPr txBox="1"/>
          <p:nvPr/>
        </p:nvSpPr>
        <p:spPr>
          <a:xfrm>
            <a:off x="1107858" y="476672"/>
            <a:ext cx="9973108" cy="646331"/>
          </a:xfrm>
          <a:prstGeom prst="rect">
            <a:avLst/>
          </a:prstGeom>
          <a:noFill/>
        </p:spPr>
        <p:txBody>
          <a:bodyPr wrap="square" rtlCol="0">
            <a:spAutoFit/>
          </a:bodyPr>
          <a:lstStyle/>
          <a:p>
            <a:pPr algn="ctr"/>
            <a:r>
              <a:rPr lang="pl-PL" sz="3600" dirty="0"/>
              <a:t>Kadry z ekranizacji</a:t>
            </a:r>
          </a:p>
        </p:txBody>
      </p:sp>
      <p:pic>
        <p:nvPicPr>
          <p:cNvPr id="4" name="Obraz 3">
            <a:extLst>
              <a:ext uri="{FF2B5EF4-FFF2-40B4-BE49-F238E27FC236}">
                <a16:creationId xmlns:a16="http://schemas.microsoft.com/office/drawing/2014/main" id="{1F23BA23-6A98-4027-BC99-F2E256626A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33560">
            <a:off x="407325" y="1268735"/>
            <a:ext cx="3675108" cy="2068288"/>
          </a:xfrm>
          <a:prstGeom prst="rect">
            <a:avLst/>
          </a:prstGeom>
        </p:spPr>
      </p:pic>
      <p:pic>
        <p:nvPicPr>
          <p:cNvPr id="8" name="Obraz 7">
            <a:extLst>
              <a:ext uri="{FF2B5EF4-FFF2-40B4-BE49-F238E27FC236}">
                <a16:creationId xmlns:a16="http://schemas.microsoft.com/office/drawing/2014/main" id="{F87C35DA-6EDF-4EF1-8E8A-416DE66FD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99374">
            <a:off x="8325449" y="1204292"/>
            <a:ext cx="3299057" cy="2197172"/>
          </a:xfrm>
          <a:prstGeom prst="rect">
            <a:avLst/>
          </a:prstGeom>
        </p:spPr>
      </p:pic>
      <p:pic>
        <p:nvPicPr>
          <p:cNvPr id="10" name="Obraz 9">
            <a:extLst>
              <a:ext uri="{FF2B5EF4-FFF2-40B4-BE49-F238E27FC236}">
                <a16:creationId xmlns:a16="http://schemas.microsoft.com/office/drawing/2014/main" id="{D272C651-FA17-4447-8961-3D79E48FE7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3512">
            <a:off x="4565661" y="1369259"/>
            <a:ext cx="3378273" cy="2249930"/>
          </a:xfrm>
          <a:prstGeom prst="rect">
            <a:avLst/>
          </a:prstGeom>
        </p:spPr>
      </p:pic>
      <p:pic>
        <p:nvPicPr>
          <p:cNvPr id="12" name="Obraz 11">
            <a:extLst>
              <a:ext uri="{FF2B5EF4-FFF2-40B4-BE49-F238E27FC236}">
                <a16:creationId xmlns:a16="http://schemas.microsoft.com/office/drawing/2014/main" id="{9E7B6EDD-7105-4C18-9318-B6534E0E5D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1158">
            <a:off x="8288351" y="4009972"/>
            <a:ext cx="3488844" cy="2309615"/>
          </a:xfrm>
          <a:prstGeom prst="rect">
            <a:avLst/>
          </a:prstGeom>
        </p:spPr>
      </p:pic>
      <p:pic>
        <p:nvPicPr>
          <p:cNvPr id="14" name="Obraz 13">
            <a:extLst>
              <a:ext uri="{FF2B5EF4-FFF2-40B4-BE49-F238E27FC236}">
                <a16:creationId xmlns:a16="http://schemas.microsoft.com/office/drawing/2014/main" id="{5F760ED1-5C21-43EA-BA7E-B372532848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91083">
            <a:off x="4327186" y="3981077"/>
            <a:ext cx="3556668" cy="2367407"/>
          </a:xfrm>
          <a:prstGeom prst="rect">
            <a:avLst/>
          </a:prstGeom>
        </p:spPr>
      </p:pic>
      <p:pic>
        <p:nvPicPr>
          <p:cNvPr id="16" name="Obraz 15">
            <a:extLst>
              <a:ext uri="{FF2B5EF4-FFF2-40B4-BE49-F238E27FC236}">
                <a16:creationId xmlns:a16="http://schemas.microsoft.com/office/drawing/2014/main" id="{B70BAAB6-02F3-4CA0-AA4A-544961E74C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29412">
            <a:off x="494169" y="3849641"/>
            <a:ext cx="3382953" cy="2249663"/>
          </a:xfrm>
          <a:prstGeom prst="rect">
            <a:avLst/>
          </a:prstGeom>
        </p:spPr>
      </p:pic>
    </p:spTree>
    <p:extLst>
      <p:ext uri="{BB962C8B-B14F-4D97-AF65-F5344CB8AC3E}">
        <p14:creationId xmlns:p14="http://schemas.microsoft.com/office/powerpoint/2010/main" val="262381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a:extLst>
              <a:ext uri="{FF2B5EF4-FFF2-40B4-BE49-F238E27FC236}">
                <a16:creationId xmlns:a16="http://schemas.microsoft.com/office/drawing/2014/main" id="{DB23DF48-BD09-4730-B5C2-A54D8AF9123D}"/>
              </a:ext>
            </a:extLst>
          </p:cNvPr>
          <p:cNvSpPr txBox="1"/>
          <p:nvPr/>
        </p:nvSpPr>
        <p:spPr>
          <a:xfrm>
            <a:off x="2530016" y="560746"/>
            <a:ext cx="7128792" cy="1569660"/>
          </a:xfrm>
          <a:prstGeom prst="rect">
            <a:avLst/>
          </a:prstGeom>
          <a:noFill/>
        </p:spPr>
        <p:txBody>
          <a:bodyPr wrap="square" rtlCol="0">
            <a:spAutoFit/>
          </a:bodyPr>
          <a:lstStyle/>
          <a:p>
            <a:pPr algn="ctr"/>
            <a:r>
              <a:rPr lang="pl-PL" sz="3200" dirty="0">
                <a:latin typeface="+mj-lt"/>
              </a:rPr>
              <a:t>Tak właśnie przedstawia się utwór </a:t>
            </a:r>
          </a:p>
          <a:p>
            <a:pPr algn="ctr"/>
            <a:r>
              <a:rPr lang="pl-PL" sz="3200" dirty="0">
                <a:latin typeface="+mj-lt"/>
              </a:rPr>
              <a:t>Gabrieli Zapolskiej pt. „Moralność pani Dulskiej”</a:t>
            </a:r>
          </a:p>
        </p:txBody>
      </p:sp>
      <p:sp>
        <p:nvSpPr>
          <p:cNvPr id="8" name="pole tekstowe 7">
            <a:extLst>
              <a:ext uri="{FF2B5EF4-FFF2-40B4-BE49-F238E27FC236}">
                <a16:creationId xmlns:a16="http://schemas.microsoft.com/office/drawing/2014/main" id="{E0BF70BB-444E-4D11-BD13-74446ADBAC96}"/>
              </a:ext>
            </a:extLst>
          </p:cNvPr>
          <p:cNvSpPr txBox="1"/>
          <p:nvPr/>
        </p:nvSpPr>
        <p:spPr>
          <a:xfrm>
            <a:off x="4942284" y="3634641"/>
            <a:ext cx="6480720" cy="707886"/>
          </a:xfrm>
          <a:prstGeom prst="rect">
            <a:avLst/>
          </a:prstGeom>
          <a:noFill/>
        </p:spPr>
        <p:txBody>
          <a:bodyPr wrap="square" rtlCol="0">
            <a:spAutoFit/>
          </a:bodyPr>
          <a:lstStyle/>
          <a:p>
            <a:pPr algn="ctr"/>
            <a:r>
              <a:rPr lang="pl-PL" sz="4000" dirty="0">
                <a:latin typeface="+mj-lt"/>
              </a:rPr>
              <a:t>Dziękuję za uwagę :)</a:t>
            </a:r>
          </a:p>
        </p:txBody>
      </p:sp>
      <p:pic>
        <p:nvPicPr>
          <p:cNvPr id="3" name="Obraz 2">
            <a:extLst>
              <a:ext uri="{FF2B5EF4-FFF2-40B4-BE49-F238E27FC236}">
                <a16:creationId xmlns:a16="http://schemas.microsoft.com/office/drawing/2014/main" id="{1EADF680-9A4E-41AF-8D6E-79279D9796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7908" y="1909644"/>
            <a:ext cx="2664296" cy="4382766"/>
          </a:xfrm>
          <a:prstGeom prst="rect">
            <a:avLst/>
          </a:prstGeom>
        </p:spPr>
      </p:pic>
    </p:spTree>
    <p:extLst>
      <p:ext uri="{BB962C8B-B14F-4D97-AF65-F5344CB8AC3E}">
        <p14:creationId xmlns:p14="http://schemas.microsoft.com/office/powerpoint/2010/main" val="423777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4ADA415E-7AFA-4A7B-BF7F-131470F71BE4}"/>
              </a:ext>
            </a:extLst>
          </p:cNvPr>
          <p:cNvSpPr txBox="1"/>
          <p:nvPr/>
        </p:nvSpPr>
        <p:spPr>
          <a:xfrm>
            <a:off x="3574132" y="2636912"/>
            <a:ext cx="5040560" cy="584775"/>
          </a:xfrm>
          <a:prstGeom prst="rect">
            <a:avLst/>
          </a:prstGeom>
          <a:noFill/>
        </p:spPr>
        <p:txBody>
          <a:bodyPr wrap="square" rtlCol="0">
            <a:spAutoFit/>
          </a:bodyPr>
          <a:lstStyle/>
          <a:p>
            <a:pPr algn="ctr"/>
            <a:r>
              <a:rPr lang="pl-PL" sz="3200" dirty="0"/>
              <a:t>Prezentację utworzył:</a:t>
            </a:r>
          </a:p>
        </p:txBody>
      </p:sp>
      <p:sp>
        <p:nvSpPr>
          <p:cNvPr id="5" name="pole tekstowe 4">
            <a:extLst>
              <a:ext uri="{FF2B5EF4-FFF2-40B4-BE49-F238E27FC236}">
                <a16:creationId xmlns:a16="http://schemas.microsoft.com/office/drawing/2014/main" id="{6F69FE7D-2668-4EC5-AFD8-A7A1B6F931AF}"/>
              </a:ext>
            </a:extLst>
          </p:cNvPr>
          <p:cNvSpPr txBox="1"/>
          <p:nvPr/>
        </p:nvSpPr>
        <p:spPr>
          <a:xfrm>
            <a:off x="3574132" y="3717032"/>
            <a:ext cx="5040560" cy="369332"/>
          </a:xfrm>
          <a:prstGeom prst="rect">
            <a:avLst/>
          </a:prstGeom>
          <a:noFill/>
        </p:spPr>
        <p:txBody>
          <a:bodyPr wrap="square" rtlCol="0">
            <a:spAutoFit/>
          </a:bodyPr>
          <a:lstStyle/>
          <a:p>
            <a:pPr algn="r"/>
            <a:r>
              <a:rPr lang="pl-PL" dirty="0"/>
              <a:t>Konrad Baczewski, kl. III M T5</a:t>
            </a:r>
          </a:p>
        </p:txBody>
      </p:sp>
      <p:sp>
        <p:nvSpPr>
          <p:cNvPr id="7" name="pole tekstowe 6">
            <a:extLst>
              <a:ext uri="{FF2B5EF4-FFF2-40B4-BE49-F238E27FC236}">
                <a16:creationId xmlns:a16="http://schemas.microsoft.com/office/drawing/2014/main" id="{79CE594E-2DC3-4083-A740-E9C126E1770C}"/>
              </a:ext>
            </a:extLst>
          </p:cNvPr>
          <p:cNvSpPr txBox="1"/>
          <p:nvPr/>
        </p:nvSpPr>
        <p:spPr>
          <a:xfrm>
            <a:off x="693812" y="5157192"/>
            <a:ext cx="3888432" cy="1200329"/>
          </a:xfrm>
          <a:prstGeom prst="rect">
            <a:avLst/>
          </a:prstGeom>
          <a:noFill/>
        </p:spPr>
        <p:txBody>
          <a:bodyPr wrap="square" rtlCol="0">
            <a:spAutoFit/>
          </a:bodyPr>
          <a:lstStyle/>
          <a:p>
            <a:r>
              <a:rPr lang="pl-PL" sz="1200" dirty="0"/>
              <a:t>Wykorzystane źródła:</a:t>
            </a:r>
          </a:p>
          <a:p>
            <a:pPr marL="171450" indent="-171450">
              <a:buFont typeface="Arial" panose="020B0604020202020204" pitchFamily="34" charset="0"/>
              <a:buChar char="•"/>
            </a:pPr>
            <a:r>
              <a:rPr lang="pl-PL" sz="1200" dirty="0">
                <a:hlinkClick r:id="rId2"/>
              </a:rPr>
              <a:t>https://pl.wikipedia.org/wiki/Gabriela_Zapolska</a:t>
            </a:r>
            <a:endParaRPr lang="pl-PL" sz="1200" dirty="0"/>
          </a:p>
          <a:p>
            <a:pPr marL="171450" indent="-171450">
              <a:buFont typeface="Arial" panose="020B0604020202020204" pitchFamily="34" charset="0"/>
              <a:buChar char="•"/>
            </a:pPr>
            <a:r>
              <a:rPr lang="pl-PL" sz="1200" dirty="0">
                <a:hlinkClick r:id="rId3"/>
              </a:rPr>
              <a:t>https://pl.wikipedia.org/wiki/Moralno%C5%9B%C4%87_pani_Dulskiej#Ekranizacje</a:t>
            </a:r>
            <a:endParaRPr lang="pl-PL" sz="1200" dirty="0"/>
          </a:p>
          <a:p>
            <a:pPr marL="171450" indent="-171450">
              <a:buFont typeface="Arial" panose="020B0604020202020204" pitchFamily="34" charset="0"/>
              <a:buChar char="•"/>
            </a:pPr>
            <a:r>
              <a:rPr lang="pl-PL" sz="1200" dirty="0"/>
              <a:t>Portal: eszkola.pl</a:t>
            </a:r>
          </a:p>
          <a:p>
            <a:pPr marL="171450" indent="-171450">
              <a:buFont typeface="Arial" panose="020B0604020202020204" pitchFamily="34" charset="0"/>
              <a:buChar char="•"/>
            </a:pPr>
            <a:r>
              <a:rPr lang="pl-PL" sz="1200" dirty="0"/>
              <a:t>Zdjęcia z google grafika</a:t>
            </a:r>
          </a:p>
        </p:txBody>
      </p:sp>
    </p:spTree>
    <p:extLst>
      <p:ext uri="{BB962C8B-B14F-4D97-AF65-F5344CB8AC3E}">
        <p14:creationId xmlns:p14="http://schemas.microsoft.com/office/powerpoint/2010/main" val="10392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id="{86AD60C1-9634-4080-8FCF-91DFB73898B5}"/>
              </a:ext>
            </a:extLst>
          </p:cNvPr>
          <p:cNvSpPr>
            <a:spLocks noGrp="1"/>
          </p:cNvSpPr>
          <p:nvPr>
            <p:ph type="title"/>
          </p:nvPr>
        </p:nvSpPr>
        <p:spPr>
          <a:xfrm>
            <a:off x="1218882" y="628946"/>
            <a:ext cx="9751060" cy="619472"/>
          </a:xfrm>
        </p:spPr>
        <p:txBody>
          <a:bodyPr>
            <a:noAutofit/>
          </a:bodyPr>
          <a:lstStyle/>
          <a:p>
            <a:pPr algn="ctr"/>
            <a:r>
              <a:rPr lang="pl-PL" sz="3600" dirty="0"/>
              <a:t>Gabriela Zapolska</a:t>
            </a:r>
          </a:p>
        </p:txBody>
      </p:sp>
      <p:sp>
        <p:nvSpPr>
          <p:cNvPr id="6" name="Symbol zastępczy zawartości 5">
            <a:extLst>
              <a:ext uri="{FF2B5EF4-FFF2-40B4-BE49-F238E27FC236}">
                <a16:creationId xmlns:a16="http://schemas.microsoft.com/office/drawing/2014/main" id="{DE536D99-D5FF-464D-88AF-800B6FA754F6}"/>
              </a:ext>
            </a:extLst>
          </p:cNvPr>
          <p:cNvSpPr>
            <a:spLocks noGrp="1"/>
          </p:cNvSpPr>
          <p:nvPr>
            <p:ph idx="1"/>
          </p:nvPr>
        </p:nvSpPr>
        <p:spPr>
          <a:xfrm>
            <a:off x="500890" y="1844824"/>
            <a:ext cx="7393722" cy="3888432"/>
          </a:xfrm>
        </p:spPr>
        <p:txBody>
          <a:bodyPr>
            <a:normAutofit/>
          </a:bodyPr>
          <a:lstStyle/>
          <a:p>
            <a:r>
              <a:rPr lang="pl-PL" sz="1900" dirty="0"/>
              <a:t>Pełne imię brzmi Maria Gabriela Janowska;</a:t>
            </a:r>
          </a:p>
          <a:p>
            <a:r>
              <a:rPr lang="pl-PL" sz="1900" dirty="0"/>
              <a:t>Ojciec Wincenty Korwin-Piotrowski (zamożny ziemianin), Matka Józefa z Karskich Korwin-Piotrowska (eks-tancerka baletowa z Warszawy);</a:t>
            </a:r>
          </a:p>
          <a:p>
            <a:r>
              <a:rPr lang="pl-PL" sz="1900" dirty="0"/>
              <a:t>Urodziła się 30 marca 1857 r. w Podhajcach a zmarła 17 grudnia 1921 r. we Lwowie;</a:t>
            </a:r>
          </a:p>
          <a:p>
            <a:r>
              <a:rPr lang="pl-PL" sz="1900" dirty="0"/>
              <a:t>Polska aktorka, dramatopisarka, powieściopisarka, publicystka, krytyczka teatralna i artystyczna;</a:t>
            </a:r>
          </a:p>
          <a:p>
            <a:r>
              <a:rPr lang="pl-PL" sz="1900" dirty="0"/>
              <a:t>Przedstawicielka polskiego naturalizmu, wykpiwała moralną obłudę mieszczaństwa; pisała komedie satyryczne, dramaty i powieści;</a:t>
            </a:r>
          </a:p>
        </p:txBody>
      </p:sp>
      <p:pic>
        <p:nvPicPr>
          <p:cNvPr id="10" name="Obraz 9">
            <a:extLst>
              <a:ext uri="{FF2B5EF4-FFF2-40B4-BE49-F238E27FC236}">
                <a16:creationId xmlns:a16="http://schemas.microsoft.com/office/drawing/2014/main" id="{7BA683FA-D30C-4AEC-9EF8-C25A26D74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8628" y="1556792"/>
            <a:ext cx="3649307" cy="4362526"/>
          </a:xfrm>
          <a:prstGeom prst="rect">
            <a:avLst/>
          </a:prstGeom>
        </p:spPr>
      </p:pic>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ytuł 10">
            <a:extLst>
              <a:ext uri="{FF2B5EF4-FFF2-40B4-BE49-F238E27FC236}">
                <a16:creationId xmlns:a16="http://schemas.microsoft.com/office/drawing/2014/main" id="{EBFA9BF0-114F-46CC-9B56-432EFC7DDFB7}"/>
              </a:ext>
            </a:extLst>
          </p:cNvPr>
          <p:cNvSpPr>
            <a:spLocks noGrp="1"/>
          </p:cNvSpPr>
          <p:nvPr>
            <p:ph type="title"/>
          </p:nvPr>
        </p:nvSpPr>
        <p:spPr>
          <a:xfrm>
            <a:off x="1218882" y="490711"/>
            <a:ext cx="9751060" cy="668784"/>
          </a:xfrm>
        </p:spPr>
        <p:txBody>
          <a:bodyPr>
            <a:normAutofit/>
          </a:bodyPr>
          <a:lstStyle/>
          <a:p>
            <a:pPr algn="ctr"/>
            <a:r>
              <a:rPr lang="pl-PL" sz="3600" dirty="0"/>
              <a:t>Twórczość</a:t>
            </a:r>
          </a:p>
        </p:txBody>
      </p:sp>
      <p:sp>
        <p:nvSpPr>
          <p:cNvPr id="5" name="pole tekstowe 4">
            <a:extLst>
              <a:ext uri="{FF2B5EF4-FFF2-40B4-BE49-F238E27FC236}">
                <a16:creationId xmlns:a16="http://schemas.microsoft.com/office/drawing/2014/main" id="{4E252311-E6C8-443E-9DC6-B4C09135AD19}"/>
              </a:ext>
            </a:extLst>
          </p:cNvPr>
          <p:cNvSpPr txBox="1"/>
          <p:nvPr/>
        </p:nvSpPr>
        <p:spPr>
          <a:xfrm>
            <a:off x="895966" y="1412776"/>
            <a:ext cx="10396891" cy="5062924"/>
          </a:xfrm>
          <a:prstGeom prst="rect">
            <a:avLst/>
          </a:prstGeom>
          <a:noFill/>
        </p:spPr>
        <p:txBody>
          <a:bodyPr wrap="square" rtlCol="0">
            <a:spAutoFit/>
          </a:bodyPr>
          <a:lstStyle/>
          <a:p>
            <a:r>
              <a:rPr lang="pl-PL" sz="1900" dirty="0"/>
              <a:t>Utwory literackie Zapolskiej są bardzo nierówne pod względem poziomu artystycznego, co było efektem pisania w celach zarobkowych i skupienia na karierze aktorskiej. Nieuregulowany tryb życia nie pozwalał na szlifowanie stylu czy uzupełnianiu braków z wiedzy ogólnej. Autorka skupiała się przeważnie na aprobacie lub negacji jakichś cech ludzkich lub zjawisk społecznych – sama podkreślała, że traktuje swoją twórczość jako protest przeciwko wszelkiej obłudzie.</a:t>
            </a:r>
          </a:p>
          <a:p>
            <a:endParaRPr lang="pl-PL" sz="1900" dirty="0"/>
          </a:p>
          <a:p>
            <a:r>
              <a:rPr lang="pl-PL" sz="1900" dirty="0"/>
              <a:t>Pod wpływem </a:t>
            </a:r>
            <a:r>
              <a:rPr lang="pl-PL" sz="1900" dirty="0" err="1"/>
              <a:t>Émila</a:t>
            </a:r>
            <a:r>
              <a:rPr lang="pl-PL" sz="1900" dirty="0"/>
              <a:t> Zoli i innych naturalistów opisywała fakty i zjawiska życia codziennego. Zmysł obserwacji i umiejętności dziennikarskie pomagały jej w tym. Była przekonana o społecznej służbie literatury.</a:t>
            </a:r>
          </a:p>
          <a:p>
            <a:endParaRPr lang="pl-PL" sz="1900" dirty="0"/>
          </a:p>
          <a:p>
            <a:r>
              <a:rPr lang="pl-PL" sz="1900" dirty="0"/>
              <a:t>Twórczość dramatyczna Zapolskiej podzieliła się na dwa rodzaje: melodramatyczną dla popularnych wówczas „teatrów ogródkowych” (</a:t>
            </a:r>
            <a:r>
              <a:rPr lang="pl-PL" sz="1900" i="1" dirty="0"/>
              <a:t>Skiz</a:t>
            </a:r>
            <a:r>
              <a:rPr lang="pl-PL" sz="1900" dirty="0"/>
              <a:t>, </a:t>
            </a:r>
            <a:r>
              <a:rPr lang="pl-PL" sz="1900" i="1" dirty="0"/>
              <a:t>Małka </a:t>
            </a:r>
            <a:r>
              <a:rPr lang="pl-PL" sz="1900" i="1" dirty="0" err="1"/>
              <a:t>Szwarcenkopf</a:t>
            </a:r>
            <a:r>
              <a:rPr lang="pl-PL" sz="1900" dirty="0"/>
              <a:t>) i komedie bądź tragedie dla teatrów wielkomiejskich. Tę drugą część cechuje wyraźny wpływ dramatów naturalistycznych (postulat pogłębienia psychologii postaci, rezygnacja z zawikłanej i nieprawdopodobnej akcji – intrygi, analizowanie ludzkich charakterów etc.). Zwracała uwagę na rolę rekwizytów, dekoracji, mimiki i na zróżnicowanie języka kreowanych bohaterów.</a:t>
            </a:r>
          </a:p>
          <a:p>
            <a:endParaRPr lang="pl-PL" sz="1900" dirty="0"/>
          </a:p>
        </p:txBody>
      </p:sp>
    </p:spTree>
    <p:extLst>
      <p:ext uri="{BB962C8B-B14F-4D97-AF65-F5344CB8AC3E}">
        <p14:creationId xmlns:p14="http://schemas.microsoft.com/office/powerpoint/2010/main" val="17118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5DA0F38-4A40-4F43-88E0-75618958515D}"/>
              </a:ext>
            </a:extLst>
          </p:cNvPr>
          <p:cNvSpPr txBox="1"/>
          <p:nvPr/>
        </p:nvSpPr>
        <p:spPr>
          <a:xfrm>
            <a:off x="1337383" y="1679176"/>
            <a:ext cx="9514057" cy="1554272"/>
          </a:xfrm>
          <a:prstGeom prst="rect">
            <a:avLst/>
          </a:prstGeom>
          <a:noFill/>
        </p:spPr>
        <p:txBody>
          <a:bodyPr wrap="square" rtlCol="0">
            <a:spAutoFit/>
          </a:bodyPr>
          <a:lstStyle/>
          <a:p>
            <a:r>
              <a:rPr lang="pl-PL" sz="1900" dirty="0"/>
              <a:t>Dramat Gabrieli Zapolskiej, którego prapremiera odbyła się w 1906 r. w Krakowie, a wydany został w Warszawie w 1907 r. Jedno z najważniejszych dzieł autorki.</a:t>
            </a:r>
          </a:p>
          <a:p>
            <a:endParaRPr lang="pl-PL" sz="1900" dirty="0"/>
          </a:p>
          <a:p>
            <a:r>
              <a:rPr lang="pl-PL" sz="1900" dirty="0"/>
              <a:t>Pierwsza część cyklu „Moralność pani Dulskiej”, z kontynuacjami </a:t>
            </a:r>
            <a:r>
              <a:rPr lang="pl-PL" sz="1900" i="1" dirty="0"/>
              <a:t>Pani Dulska przed sądem</a:t>
            </a:r>
            <a:r>
              <a:rPr lang="pl-PL" sz="1900" dirty="0"/>
              <a:t> i </a:t>
            </a:r>
            <a:r>
              <a:rPr lang="pl-PL" sz="1900" i="1" dirty="0"/>
              <a:t>Śmierć Felicjana Dulskiego</a:t>
            </a:r>
            <a:r>
              <a:rPr lang="pl-PL" sz="1900" dirty="0"/>
              <a:t>. Sztuka grana także z podtytułem </a:t>
            </a:r>
            <a:r>
              <a:rPr lang="pl-PL" sz="1900" i="1" dirty="0"/>
              <a:t>tragifarsa kołtuńska</a:t>
            </a:r>
            <a:r>
              <a:rPr lang="pl-PL" sz="1900" dirty="0"/>
              <a:t>.</a:t>
            </a:r>
          </a:p>
        </p:txBody>
      </p:sp>
      <p:sp>
        <p:nvSpPr>
          <p:cNvPr id="10" name="TextBox 3">
            <a:extLst>
              <a:ext uri="{FF2B5EF4-FFF2-40B4-BE49-F238E27FC236}">
                <a16:creationId xmlns:a16="http://schemas.microsoft.com/office/drawing/2014/main" id="{1C9E15B1-39EB-485B-AFE6-63D83AFD4273}"/>
              </a:ext>
            </a:extLst>
          </p:cNvPr>
          <p:cNvSpPr txBox="1"/>
          <p:nvPr/>
        </p:nvSpPr>
        <p:spPr>
          <a:xfrm>
            <a:off x="3556130" y="620688"/>
            <a:ext cx="5076564" cy="646331"/>
          </a:xfrm>
          <a:prstGeom prst="rect">
            <a:avLst/>
          </a:prstGeom>
          <a:noFill/>
        </p:spPr>
        <p:txBody>
          <a:bodyPr wrap="square" rtlCol="0">
            <a:spAutoFit/>
          </a:bodyPr>
          <a:lstStyle/>
          <a:p>
            <a:pPr algn="ctr"/>
            <a:r>
              <a:rPr lang="pl-PL" sz="3600" dirty="0">
                <a:latin typeface="Constantia (Headings)"/>
              </a:rPr>
              <a:t>Moralność pani Dulskiej </a:t>
            </a:r>
          </a:p>
        </p:txBody>
      </p:sp>
      <p:pic>
        <p:nvPicPr>
          <p:cNvPr id="5" name="Obraz 4">
            <a:extLst>
              <a:ext uri="{FF2B5EF4-FFF2-40B4-BE49-F238E27FC236}">
                <a16:creationId xmlns:a16="http://schemas.microsoft.com/office/drawing/2014/main" id="{FED2B386-DD55-425E-89F4-A63107A86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4151" y="3588930"/>
            <a:ext cx="4680520" cy="2723212"/>
          </a:xfrm>
          <a:prstGeom prst="rect">
            <a:avLst/>
          </a:prstGeom>
        </p:spPr>
      </p:pic>
    </p:spTree>
    <p:extLst>
      <p:ext uri="{BB962C8B-B14F-4D97-AF65-F5344CB8AC3E}">
        <p14:creationId xmlns:p14="http://schemas.microsoft.com/office/powerpoint/2010/main" val="290802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
            <a:extLst>
              <a:ext uri="{FF2B5EF4-FFF2-40B4-BE49-F238E27FC236}">
                <a16:creationId xmlns:a16="http://schemas.microsoft.com/office/drawing/2014/main" id="{388CB82C-8775-47B1-9873-EF5CF9434800}"/>
              </a:ext>
            </a:extLst>
          </p:cNvPr>
          <p:cNvSpPr txBox="1"/>
          <p:nvPr/>
        </p:nvSpPr>
        <p:spPr>
          <a:xfrm>
            <a:off x="873832" y="476672"/>
            <a:ext cx="10441160" cy="646331"/>
          </a:xfrm>
          <a:prstGeom prst="rect">
            <a:avLst/>
          </a:prstGeom>
          <a:noFill/>
        </p:spPr>
        <p:txBody>
          <a:bodyPr wrap="square" rtlCol="0">
            <a:spAutoFit/>
          </a:bodyPr>
          <a:lstStyle/>
          <a:p>
            <a:pPr algn="ctr"/>
            <a:r>
              <a:rPr lang="pl-PL" sz="3600" dirty="0">
                <a:latin typeface="Constantia (Headings)"/>
              </a:rPr>
              <a:t>Geneza utworu</a:t>
            </a:r>
          </a:p>
        </p:txBody>
      </p:sp>
      <p:sp>
        <p:nvSpPr>
          <p:cNvPr id="3" name="pole tekstowe 2">
            <a:extLst>
              <a:ext uri="{FF2B5EF4-FFF2-40B4-BE49-F238E27FC236}">
                <a16:creationId xmlns:a16="http://schemas.microsoft.com/office/drawing/2014/main" id="{9FCBE23E-D156-43A6-AD1C-45C628AEA94A}"/>
              </a:ext>
            </a:extLst>
          </p:cNvPr>
          <p:cNvSpPr txBox="1"/>
          <p:nvPr/>
        </p:nvSpPr>
        <p:spPr>
          <a:xfrm>
            <a:off x="665498" y="1268760"/>
            <a:ext cx="10857828" cy="5355312"/>
          </a:xfrm>
          <a:prstGeom prst="rect">
            <a:avLst/>
          </a:prstGeom>
          <a:noFill/>
        </p:spPr>
        <p:txBody>
          <a:bodyPr wrap="square" rtlCol="0">
            <a:spAutoFit/>
          </a:bodyPr>
          <a:lstStyle/>
          <a:p>
            <a:r>
              <a:rPr lang="pl-PL" dirty="0"/>
              <a:t>Utwór powstał w trzy tygodnie, na przełomie października i listopada 1906 roku, a jego początki są dobrze znane dzięki listom, jakie pisała Gabriela Zapolska do swojego męża – Stanisława Janowskiego.</a:t>
            </a:r>
          </a:p>
          <a:p>
            <a:endParaRPr lang="pl-PL" dirty="0"/>
          </a:p>
          <a:p>
            <a:r>
              <a:rPr lang="pl-PL" dirty="0"/>
              <a:t>Prawdopodobnym pierwowzorem rodziny Dulskich było małżeństwo Gołębiów, kamieniczników ze Lwowa, o których Zapolska usłyszała od swojego męża.</a:t>
            </a:r>
          </a:p>
          <a:p>
            <a:endParaRPr lang="pl-PL" dirty="0"/>
          </a:p>
          <a:p>
            <a:r>
              <a:rPr lang="pl-PL" dirty="0"/>
              <a:t>Samo nazwisko Dulskich Zapolska mogła zaczerpnąć z dziennika „Wiek Nowy”, w którym w 1905 roku ogłoszono ankietę dotyczącą kwestii bytu we Lwowie. Niestety odzew na ankietę był niewielki, toteż 1 kwietnia ukazał się w piśmie list czytelniczki podpisany „Czesława Dulska”, który był obliczony na wywołanie burzy. List był prawdopodobnie fikcyjny, ale swój cel osiągnął. Dyskusja na temat skąpstwa, wyzysku służących oraz egoizmu mieszczan rozgorzała na dobre.</a:t>
            </a:r>
          </a:p>
          <a:p>
            <a:endParaRPr lang="pl-PL" dirty="0"/>
          </a:p>
          <a:p>
            <a:r>
              <a:rPr lang="pl-PL" dirty="0"/>
              <a:t>Za życia pisarki ukazało się tylko jedno wydanie „Moralności pani Dulskiej”, było to </a:t>
            </a:r>
            <a:r>
              <a:rPr lang="pl-PL" b="1" dirty="0"/>
              <a:t>w roku 1907</a:t>
            </a:r>
            <a:r>
              <a:rPr lang="pl-PL" dirty="0"/>
              <a:t>, kolejne wyszło już po jej śmierci, w 1923 roku. Niestety nie zadano sobie trudu, by sięgnąć do pierwodruku i wydanie to zostało oparte na tekście teatralnym, w którym realia lwowskie zostały zmienione na krakowskie. Pierwsze poprawne, a więc oparte na pierwodruku, wydanie ukazało się dopiero w 1952 roku. Niestety nie zachował się egzemplarz z autografem autorki. Za autentyk traktuje się tekst drukowany, który został wydany za życia Zapolskiej.</a:t>
            </a:r>
          </a:p>
          <a:p>
            <a:endParaRPr lang="pl-PL" dirty="0"/>
          </a:p>
        </p:txBody>
      </p:sp>
    </p:spTree>
    <p:extLst>
      <p:ext uri="{BB962C8B-B14F-4D97-AF65-F5344CB8AC3E}">
        <p14:creationId xmlns:p14="http://schemas.microsoft.com/office/powerpoint/2010/main" val="350725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a:extLst>
              <a:ext uri="{FF2B5EF4-FFF2-40B4-BE49-F238E27FC236}">
                <a16:creationId xmlns:a16="http://schemas.microsoft.com/office/drawing/2014/main" id="{70ACF572-AA40-4008-BF04-3B24E8DF3339}"/>
              </a:ext>
            </a:extLst>
          </p:cNvPr>
          <p:cNvSpPr txBox="1"/>
          <p:nvPr/>
        </p:nvSpPr>
        <p:spPr>
          <a:xfrm>
            <a:off x="873832" y="476672"/>
            <a:ext cx="10441160" cy="646331"/>
          </a:xfrm>
          <a:prstGeom prst="rect">
            <a:avLst/>
          </a:prstGeom>
          <a:noFill/>
        </p:spPr>
        <p:txBody>
          <a:bodyPr wrap="square" rtlCol="0">
            <a:spAutoFit/>
          </a:bodyPr>
          <a:lstStyle/>
          <a:p>
            <a:pPr algn="ctr"/>
            <a:r>
              <a:rPr lang="pl-PL" sz="3600" dirty="0">
                <a:latin typeface="Constantia (Headings)"/>
              </a:rPr>
              <a:t>Bohaterowie </a:t>
            </a:r>
          </a:p>
        </p:txBody>
      </p:sp>
      <p:sp>
        <p:nvSpPr>
          <p:cNvPr id="3" name="pole tekstowe 2">
            <a:extLst>
              <a:ext uri="{FF2B5EF4-FFF2-40B4-BE49-F238E27FC236}">
                <a16:creationId xmlns:a16="http://schemas.microsoft.com/office/drawing/2014/main" id="{218A3D3E-558A-4243-87D4-E7DDAC098592}"/>
              </a:ext>
            </a:extLst>
          </p:cNvPr>
          <p:cNvSpPr txBox="1"/>
          <p:nvPr/>
        </p:nvSpPr>
        <p:spPr>
          <a:xfrm>
            <a:off x="567798" y="1340768"/>
            <a:ext cx="11053228" cy="4801314"/>
          </a:xfrm>
          <a:prstGeom prst="rect">
            <a:avLst/>
          </a:prstGeom>
          <a:noFill/>
        </p:spPr>
        <p:txBody>
          <a:bodyPr wrap="square" rtlCol="0">
            <a:spAutoFit/>
          </a:bodyPr>
          <a:lstStyle/>
          <a:p>
            <a:pPr marL="285750" indent="-285750">
              <a:buFont typeface="Arial" panose="020B0604020202020204" pitchFamily="34" charset="0"/>
              <a:buChar char="•"/>
            </a:pPr>
            <a:r>
              <a:rPr lang="pl-PL" b="1" dirty="0"/>
              <a:t>Aniela Dulska- </a:t>
            </a:r>
            <a:r>
              <a:rPr lang="pl-PL" dirty="0"/>
              <a:t>Właścicielka kamienicy. Wygląda dość niechlujnie. Jej twarz jest tłusta i nalana, co wskazuje na to, że żyje w dostatku. Chodzi po domu w szlafroku, jej strój jest niedbały i nie do końca czysty. W pierwszej scenie ukazuje się w papilotach i w naddartej nieco na brzuchu, krótkiej, włóczkowej halce. Od rana gdera na wszystkich. Źle traktuje służbę.</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r>
              <a:rPr lang="pl-PL" b="1" dirty="0"/>
              <a:t>Felicjan Dulski- </a:t>
            </a:r>
            <a:r>
              <a:rPr lang="pl-PL" dirty="0"/>
              <a:t>Mąż Anieli, urzędnik niezbyt wysokiej rangi. Całkowicie podporządkowany swojej żonie. Bierny i pogodzony ze swoim losem. Nigdy nie wypowiada swojego zdania. Konsekwentnie milczy. W czasie całej sztuki odzywa się tylko raz:„ A niech was wszyscy diabli!!!”.</a:t>
            </a:r>
          </a:p>
          <a:p>
            <a:pPr marL="285750" indent="-285750">
              <a:buFont typeface="Arial" panose="020B0604020202020204" pitchFamily="34" charset="0"/>
              <a:buChar char="•"/>
            </a:pPr>
            <a:endParaRPr lang="pl-PL" b="1" dirty="0"/>
          </a:p>
          <a:p>
            <a:pPr marL="285750" indent="-285750">
              <a:buFont typeface="Arial" panose="020B0604020202020204" pitchFamily="34" charset="0"/>
              <a:buChar char="•"/>
            </a:pPr>
            <a:r>
              <a:rPr lang="pl-PL" b="1" dirty="0"/>
              <a:t>Zbyszko- </a:t>
            </a:r>
            <a:r>
              <a:rPr lang="pl-PL" dirty="0"/>
              <a:t>Syn Dulskich. Noce spędza w kawiarniach „lumpując się”. Buntuje się przeciwko „kołtuńskiej moralności”, jednak ten jego bunt jest bardzo powierzchowny, sprowadza się do wypowiadania krytyki i włóczenia się po nocnych lokalach. Jest inteligentny, lecz pozbawiony ambicji. Obija się w pracy, a wszystko, co zarobi, przeznacza na używki. Lubi wydawać pieniądze. Zdarza mu się zaciągać długi.</a:t>
            </a:r>
          </a:p>
          <a:p>
            <a:pPr marL="285750" indent="-285750">
              <a:buFont typeface="Arial" panose="020B0604020202020204" pitchFamily="34" charset="0"/>
              <a:buChar char="•"/>
            </a:pPr>
            <a:endParaRPr lang="pl-PL" b="1" dirty="0"/>
          </a:p>
          <a:p>
            <a:pPr marL="285750" indent="-285750">
              <a:buFont typeface="Arial" panose="020B0604020202020204" pitchFamily="34" charset="0"/>
              <a:buChar char="•"/>
            </a:pPr>
            <a:r>
              <a:rPr lang="pl-PL" b="1" dirty="0"/>
              <a:t>Mela- </a:t>
            </a:r>
            <a:r>
              <a:rPr lang="pl-PL" dirty="0"/>
              <a:t>Córka Dulskich. Spokojna i bardzo naiwna dziewczyna. Chorowita. Brakuje jej w domu normalnej i szczerej rozmowy. Chce iść do klasztoru. Czuje się nieszczęśliwa i nierozumiana przez rodzinę. Ona jedyna z całej familii Dulskich dobrze traktuje Hankę.</a:t>
            </a:r>
          </a:p>
        </p:txBody>
      </p:sp>
    </p:spTree>
    <p:extLst>
      <p:ext uri="{BB962C8B-B14F-4D97-AF65-F5344CB8AC3E}">
        <p14:creationId xmlns:p14="http://schemas.microsoft.com/office/powerpoint/2010/main" val="33101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463CD037-0F92-4ABB-BF76-CBC5A89B8B38}"/>
              </a:ext>
            </a:extLst>
          </p:cNvPr>
          <p:cNvSpPr txBox="1"/>
          <p:nvPr/>
        </p:nvSpPr>
        <p:spPr>
          <a:xfrm>
            <a:off x="801824" y="1305341"/>
            <a:ext cx="10585176" cy="4247317"/>
          </a:xfrm>
          <a:prstGeom prst="rect">
            <a:avLst/>
          </a:prstGeom>
          <a:noFill/>
        </p:spPr>
        <p:txBody>
          <a:bodyPr wrap="square" rtlCol="0">
            <a:spAutoFit/>
          </a:bodyPr>
          <a:lstStyle/>
          <a:p>
            <a:pPr marL="285750" indent="-285750">
              <a:buFont typeface="Arial" panose="020B0604020202020204" pitchFamily="34" charset="0"/>
              <a:buChar char="•"/>
            </a:pPr>
            <a:r>
              <a:rPr lang="pl-PL" b="1" dirty="0" err="1"/>
              <a:t>Hesia</a:t>
            </a:r>
            <a:r>
              <a:rPr lang="pl-PL" b="1" dirty="0"/>
              <a:t>- </a:t>
            </a:r>
            <a:r>
              <a:rPr lang="pl-PL" dirty="0"/>
              <a:t>Córka Dulskich. Młoda, przebojowa dziewczyna. Źle odnosi się do służby. Zdeprawowana przez kołtuńskie zasady panujące w domu. Chce być już dorosła, by wiedzieć o wszystkich, ukrywanych teraz przed nią sprawach. Chętnie podrywa chłopców w drodze na pensję. Zdarza jej się ukraść cygaro. Robi to, ponieważ widziała, że jej ojciec też się w ten sposób zachowuje. Dokucza siostrze.</a:t>
            </a:r>
          </a:p>
          <a:p>
            <a:endParaRPr lang="pl-PL" b="1" dirty="0"/>
          </a:p>
          <a:p>
            <a:pPr marL="285750" indent="-285750">
              <a:buFont typeface="Arial" panose="020B0604020202020204" pitchFamily="34" charset="0"/>
              <a:buChar char="•"/>
            </a:pPr>
            <a:r>
              <a:rPr lang="pl-PL" b="1" dirty="0"/>
              <a:t>Juliasieiwczowa- </a:t>
            </a:r>
            <a:r>
              <a:rPr lang="pl-PL" dirty="0"/>
              <a:t>Krewna Dulskich. Na pozór wyzwolona kobieta. Nosi modne stroje, farbuje włosy i bywa w towarzystwie. W rzeczywistości jest pozbawiona wszelkich zasad moralnych i kiedy dowiaduje się o ciąży Hanki, to za sprawą jej sprytu, do ślubu tego nie dochodzi, bo w gruncie rzeczy ona też uważa taki związek za skandal.</a:t>
            </a:r>
          </a:p>
          <a:p>
            <a:pPr marL="285750" indent="-285750">
              <a:buFont typeface="Arial" panose="020B0604020202020204" pitchFamily="34" charset="0"/>
              <a:buChar char="•"/>
            </a:pPr>
            <a:endParaRPr lang="pl-PL" b="1" dirty="0"/>
          </a:p>
          <a:p>
            <a:pPr marL="285750" indent="-285750">
              <a:buFont typeface="Arial" panose="020B0604020202020204" pitchFamily="34" charset="0"/>
              <a:buChar char="•"/>
            </a:pPr>
            <a:r>
              <a:rPr lang="pl-PL" b="1" dirty="0"/>
              <a:t>Hanka- </a:t>
            </a:r>
            <a:r>
              <a:rPr lang="pl-PL" dirty="0"/>
              <a:t>Służąca Dulskich. Źle traktowana przez Dulską i jej córkę </a:t>
            </a:r>
            <a:r>
              <a:rPr lang="pl-PL" dirty="0" err="1"/>
              <a:t>Hesię</a:t>
            </a:r>
            <a:r>
              <a:rPr lang="pl-PL" dirty="0"/>
              <a:t>. Prosi chlebodawczynię o możliwość odejścia z pracy ze względu na zainteresowanie się nią syna Dulskich – Zbyszka. Porządna dziewczyna, które na wsi ma narzeczonego.</a:t>
            </a:r>
          </a:p>
          <a:p>
            <a:pPr marL="285750" indent="-285750">
              <a:buFont typeface="Arial" panose="020B0604020202020204" pitchFamily="34" charset="0"/>
              <a:buChar char="•"/>
            </a:pPr>
            <a:endParaRPr lang="pl-PL" b="1" dirty="0"/>
          </a:p>
          <a:p>
            <a:pPr marL="285750" indent="-285750">
              <a:buFont typeface="Arial" panose="020B0604020202020204" pitchFamily="34" charset="0"/>
              <a:buChar char="•"/>
            </a:pPr>
            <a:r>
              <a:rPr lang="pl-PL" b="1" dirty="0"/>
              <a:t>Tadrachowa- </a:t>
            </a:r>
            <a:r>
              <a:rPr lang="pl-PL" dirty="0"/>
              <a:t>matka chrzestna Hanki.</a:t>
            </a:r>
            <a:endParaRPr lang="pl-PL" b="1" dirty="0"/>
          </a:p>
        </p:txBody>
      </p:sp>
    </p:spTree>
    <p:extLst>
      <p:ext uri="{BB962C8B-B14F-4D97-AF65-F5344CB8AC3E}">
        <p14:creationId xmlns:p14="http://schemas.microsoft.com/office/powerpoint/2010/main" val="381987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a:extLst>
              <a:ext uri="{FF2B5EF4-FFF2-40B4-BE49-F238E27FC236}">
                <a16:creationId xmlns:a16="http://schemas.microsoft.com/office/drawing/2014/main" id="{CC3F8712-5A2D-4DC6-A8F6-808C4D395E63}"/>
              </a:ext>
            </a:extLst>
          </p:cNvPr>
          <p:cNvSpPr txBox="1"/>
          <p:nvPr/>
        </p:nvSpPr>
        <p:spPr>
          <a:xfrm>
            <a:off x="1107858" y="476672"/>
            <a:ext cx="9973108" cy="646331"/>
          </a:xfrm>
          <a:prstGeom prst="rect">
            <a:avLst/>
          </a:prstGeom>
          <a:noFill/>
        </p:spPr>
        <p:txBody>
          <a:bodyPr wrap="square" rtlCol="0">
            <a:spAutoFit/>
          </a:bodyPr>
          <a:lstStyle/>
          <a:p>
            <a:pPr algn="ctr"/>
            <a:r>
              <a:rPr lang="pl-PL" sz="3600" dirty="0"/>
              <a:t>Czas i miejsce akcji</a:t>
            </a:r>
          </a:p>
        </p:txBody>
      </p:sp>
      <p:sp>
        <p:nvSpPr>
          <p:cNvPr id="3" name="pole tekstowe 2">
            <a:extLst>
              <a:ext uri="{FF2B5EF4-FFF2-40B4-BE49-F238E27FC236}">
                <a16:creationId xmlns:a16="http://schemas.microsoft.com/office/drawing/2014/main" id="{577E2ADE-457C-4E7C-B37B-1668B63796C2}"/>
              </a:ext>
            </a:extLst>
          </p:cNvPr>
          <p:cNvSpPr txBox="1"/>
          <p:nvPr/>
        </p:nvSpPr>
        <p:spPr>
          <a:xfrm>
            <a:off x="657808" y="1484784"/>
            <a:ext cx="10873208" cy="4524315"/>
          </a:xfrm>
          <a:prstGeom prst="rect">
            <a:avLst/>
          </a:prstGeom>
          <a:noFill/>
        </p:spPr>
        <p:txBody>
          <a:bodyPr wrap="square" rtlCol="0">
            <a:spAutoFit/>
          </a:bodyPr>
          <a:lstStyle/>
          <a:p>
            <a:r>
              <a:rPr lang="pl-PL" dirty="0"/>
              <a:t>W tekście nie ma jednoznacznych informacji, które określałyby, kiedy akcja się rozgrywa. Jednak po dokładnej analizie tekstu, realiów życia bohaterów oraz używanego wówczas słownictwa można domyślać się, iż akcja dramatu toczy się w czasach współczesnych Zapolskiej, a więc na początku XX wieku.</a:t>
            </a:r>
          </a:p>
          <a:p>
            <a:endParaRPr lang="pl-PL" dirty="0"/>
          </a:p>
          <a:p>
            <a:r>
              <a:rPr lang="pl-PL" dirty="0"/>
              <a:t>W tekście nie brak jest germanizmów, co jasno wskazuje na fakt, iż akcja rozgrywa się w czasie zaborów, kiedy Lwów należał do Galicji.</a:t>
            </a:r>
          </a:p>
          <a:p>
            <a:endParaRPr lang="pl-PL" dirty="0"/>
          </a:p>
          <a:p>
            <a:r>
              <a:rPr lang="pl-PL" dirty="0"/>
              <a:t>Na akcję rozgrywającą się w okresie Młodej Polski wskazuje też postawa Zbyszka, który buntuje się przeciwko kołtunerii. Tekst zawiera wiele form językowych charakterystycznych dla cyganerii artystycznej tamtego okresu (kołtun, lumpować się, tingle).</a:t>
            </a:r>
          </a:p>
          <a:p>
            <a:endParaRPr lang="pl-PL" dirty="0"/>
          </a:p>
          <a:p>
            <a:r>
              <a:rPr lang="pl-PL" dirty="0"/>
              <a:t>Na umiejscowienie akcji we Lwowie wskazują jednoznacznie nazwy miejscowe z samego Lwowa lub jego najbliższej okolicy. Pan Dulski odbywa spacery na Wysoki Zamek (wzgórze we Lwowie). W teksie występują też nazwy okolic Lwowa: Brzuchowice i Zamarstynów. Po ulicach Lwowa w początkach XX wieku jeździły ogumione dorożki, tzw. gumy, a nawet pierwsze automobile. Oba te środki lokomocji zostają wspominane w tekście dramatu.</a:t>
            </a:r>
          </a:p>
        </p:txBody>
      </p:sp>
    </p:spTree>
    <p:extLst>
      <p:ext uri="{BB962C8B-B14F-4D97-AF65-F5344CB8AC3E}">
        <p14:creationId xmlns:p14="http://schemas.microsoft.com/office/powerpoint/2010/main" val="418129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6343CF35-60FF-4100-BFCA-AF16F948ECA7}"/>
              </a:ext>
            </a:extLst>
          </p:cNvPr>
          <p:cNvSpPr txBox="1"/>
          <p:nvPr/>
        </p:nvSpPr>
        <p:spPr>
          <a:xfrm>
            <a:off x="1107858" y="414888"/>
            <a:ext cx="9973108" cy="646331"/>
          </a:xfrm>
          <a:prstGeom prst="rect">
            <a:avLst/>
          </a:prstGeom>
          <a:noFill/>
        </p:spPr>
        <p:txBody>
          <a:bodyPr wrap="square" rtlCol="0">
            <a:spAutoFit/>
          </a:bodyPr>
          <a:lstStyle/>
          <a:p>
            <a:pPr algn="ctr"/>
            <a:r>
              <a:rPr lang="pl-PL" sz="3600" dirty="0"/>
              <a:t>Kadry ze spektakli</a:t>
            </a:r>
          </a:p>
        </p:txBody>
      </p:sp>
      <p:pic>
        <p:nvPicPr>
          <p:cNvPr id="3" name="Obraz 2">
            <a:extLst>
              <a:ext uri="{FF2B5EF4-FFF2-40B4-BE49-F238E27FC236}">
                <a16:creationId xmlns:a16="http://schemas.microsoft.com/office/drawing/2014/main" id="{80816D45-C695-47A6-9B3C-09E4086AC1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94151">
            <a:off x="514482" y="1255572"/>
            <a:ext cx="3745468" cy="2412081"/>
          </a:xfrm>
          <a:prstGeom prst="rect">
            <a:avLst/>
          </a:prstGeom>
        </p:spPr>
      </p:pic>
      <p:pic>
        <p:nvPicPr>
          <p:cNvPr id="5" name="Obraz 4">
            <a:extLst>
              <a:ext uri="{FF2B5EF4-FFF2-40B4-BE49-F238E27FC236}">
                <a16:creationId xmlns:a16="http://schemas.microsoft.com/office/drawing/2014/main" id="{475255A0-660D-43BA-8519-6E47D16D30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26010">
            <a:off x="1083791" y="4126934"/>
            <a:ext cx="2980234" cy="2086164"/>
          </a:xfrm>
          <a:prstGeom prst="rect">
            <a:avLst/>
          </a:prstGeom>
        </p:spPr>
      </p:pic>
      <p:pic>
        <p:nvPicPr>
          <p:cNvPr id="8" name="Obraz 7">
            <a:extLst>
              <a:ext uri="{FF2B5EF4-FFF2-40B4-BE49-F238E27FC236}">
                <a16:creationId xmlns:a16="http://schemas.microsoft.com/office/drawing/2014/main" id="{8EE27B6E-6905-497B-9703-E5CFE720CA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33758">
            <a:off x="8331503" y="1216753"/>
            <a:ext cx="3206130" cy="2230042"/>
          </a:xfrm>
          <a:prstGeom prst="rect">
            <a:avLst/>
          </a:prstGeom>
        </p:spPr>
      </p:pic>
      <p:pic>
        <p:nvPicPr>
          <p:cNvPr id="10" name="Obraz 9">
            <a:extLst>
              <a:ext uri="{FF2B5EF4-FFF2-40B4-BE49-F238E27FC236}">
                <a16:creationId xmlns:a16="http://schemas.microsoft.com/office/drawing/2014/main" id="{6949E4D9-7208-4FFD-A143-3F12C4BD9B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83309">
            <a:off x="4890620" y="1494200"/>
            <a:ext cx="2781700" cy="1934827"/>
          </a:xfrm>
          <a:prstGeom prst="rect">
            <a:avLst/>
          </a:prstGeom>
        </p:spPr>
      </p:pic>
      <p:pic>
        <p:nvPicPr>
          <p:cNvPr id="12" name="Obraz 11">
            <a:extLst>
              <a:ext uri="{FF2B5EF4-FFF2-40B4-BE49-F238E27FC236}">
                <a16:creationId xmlns:a16="http://schemas.microsoft.com/office/drawing/2014/main" id="{A7CE84CB-BA65-46C0-B277-37C22A1790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4007">
            <a:off x="8110897" y="4053850"/>
            <a:ext cx="3209423" cy="2232332"/>
          </a:xfrm>
          <a:prstGeom prst="rect">
            <a:avLst/>
          </a:prstGeom>
        </p:spPr>
      </p:pic>
      <p:pic>
        <p:nvPicPr>
          <p:cNvPr id="14" name="Obraz 13">
            <a:extLst>
              <a:ext uri="{FF2B5EF4-FFF2-40B4-BE49-F238E27FC236}">
                <a16:creationId xmlns:a16="http://schemas.microsoft.com/office/drawing/2014/main" id="{62573E86-D756-485E-AE98-9D03B0953B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80071">
            <a:off x="4590128" y="3888092"/>
            <a:ext cx="2846091" cy="1992264"/>
          </a:xfrm>
          <a:prstGeom prst="rect">
            <a:avLst/>
          </a:prstGeom>
        </p:spPr>
      </p:pic>
    </p:spTree>
    <p:extLst>
      <p:ext uri="{BB962C8B-B14F-4D97-AF65-F5344CB8AC3E}">
        <p14:creationId xmlns:p14="http://schemas.microsoft.com/office/powerpoint/2010/main" val="249248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lasyczna książka 16: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Motyw pakietu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yw pakietu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Prezentacja w stylu klasycznej książki związana z edukacją (panoramiczna)</Template>
  <TotalTime>426</TotalTime>
  <Words>459</Words>
  <Application>Microsoft Office PowerPoint</Application>
  <PresentationFormat>Niestandardowy</PresentationFormat>
  <Paragraphs>60</Paragraphs>
  <Slides>12</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12</vt:i4>
      </vt:variant>
    </vt:vector>
  </HeadingPairs>
  <TitlesOfParts>
    <vt:vector size="16" baseType="lpstr">
      <vt:lpstr>Arial</vt:lpstr>
      <vt:lpstr>Constantia</vt:lpstr>
      <vt:lpstr>Constantia (Headings)</vt:lpstr>
      <vt:lpstr>Klasyczna książka 16:9</vt:lpstr>
      <vt:lpstr>Moralność pani Dulskiej</vt:lpstr>
      <vt:lpstr>Gabriela Zapolska</vt:lpstr>
      <vt:lpstr>Twórczość</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rokiem Cypriana Kamila Norwida</dc:title>
  <dc:creator>Konrad Baczewski</dc:creator>
  <cp:lastModifiedBy>Konrad Baczewski</cp:lastModifiedBy>
  <cp:revision>54</cp:revision>
  <dcterms:created xsi:type="dcterms:W3CDTF">2020-12-03T19:05:26Z</dcterms:created>
  <dcterms:modified xsi:type="dcterms:W3CDTF">2021-09-02T05:40:37Z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